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4"/>
  </p:notesMasterIdLst>
  <p:handoutMasterIdLst>
    <p:handoutMasterId r:id="rId55"/>
  </p:handoutMasterIdLst>
  <p:sldIdLst>
    <p:sldId id="256" r:id="rId2"/>
    <p:sldId id="289" r:id="rId3"/>
    <p:sldId id="257" r:id="rId4"/>
    <p:sldId id="259" r:id="rId5"/>
    <p:sldId id="260" r:id="rId6"/>
    <p:sldId id="261" r:id="rId7"/>
    <p:sldId id="262" r:id="rId8"/>
    <p:sldId id="263" r:id="rId9"/>
    <p:sldId id="290" r:id="rId10"/>
    <p:sldId id="265" r:id="rId11"/>
    <p:sldId id="291" r:id="rId12"/>
    <p:sldId id="292" r:id="rId13"/>
    <p:sldId id="293" r:id="rId14"/>
    <p:sldId id="294" r:id="rId15"/>
    <p:sldId id="309" r:id="rId16"/>
    <p:sldId id="295" r:id="rId17"/>
    <p:sldId id="310" r:id="rId18"/>
    <p:sldId id="296" r:id="rId19"/>
    <p:sldId id="303" r:id="rId20"/>
    <p:sldId id="304" r:id="rId21"/>
    <p:sldId id="305" r:id="rId22"/>
    <p:sldId id="306" r:id="rId23"/>
    <p:sldId id="307" r:id="rId24"/>
    <p:sldId id="308" r:id="rId25"/>
    <p:sldId id="312" r:id="rId26"/>
    <p:sldId id="301" r:id="rId27"/>
    <p:sldId id="297" r:id="rId28"/>
    <p:sldId id="302" r:id="rId29"/>
    <p:sldId id="298" r:id="rId30"/>
    <p:sldId id="266" r:id="rId31"/>
    <p:sldId id="267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99" r:id="rId44"/>
    <p:sldId id="300" r:id="rId45"/>
    <p:sldId id="311" r:id="rId46"/>
    <p:sldId id="282" r:id="rId47"/>
    <p:sldId id="283" r:id="rId48"/>
    <p:sldId id="284" r:id="rId49"/>
    <p:sldId id="285" r:id="rId50"/>
    <p:sldId id="286" r:id="rId51"/>
    <p:sldId id="287" r:id="rId52"/>
    <p:sldId id="288" r:id="rId53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27F18-9989-4624-9A67-622F05A99FB9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FDDC5-5A81-48DC-9842-7F19C3E8A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65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F4338-6ECF-46AF-9DDE-D9DD7B20782B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A1A13-3F89-4D1C-8650-8EBDAF0E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67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700088"/>
            <a:ext cx="4648200" cy="3487737"/>
          </a:xfrm>
          <a:solidFill>
            <a:srgbClr val="FFFFFF"/>
          </a:solidFill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33888"/>
            <a:ext cx="5029200" cy="41417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196" tIns="45598" rIns="91196" bIns="45598"/>
          <a:lstStyle/>
          <a:p>
            <a:pPr defTabSz="720725"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700088"/>
            <a:ext cx="4648200" cy="3487737"/>
          </a:xfrm>
          <a:solidFill>
            <a:srgbClr val="FFFFFF"/>
          </a:solidFill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33888"/>
            <a:ext cx="5029200" cy="41417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196" tIns="45598" rIns="91196" bIns="45598"/>
          <a:lstStyle/>
          <a:p>
            <a:pPr defTabSz="720725"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8A3CCA6-DEFC-4C97-97E1-8FBFC68183C7}" type="slidenum">
              <a:rPr lang="en-US" altLang="en-US" smtClean="0"/>
              <a:pPr/>
              <a:t>19</a:t>
            </a:fld>
            <a:endParaRPr lang="en-US" altLang="en-US" smtClean="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435404"/>
            <a:ext cx="5029200" cy="44240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 smtClean="0"/>
          </a:p>
        </p:txBody>
      </p:sp>
      <p:sp>
        <p:nvSpPr>
          <p:cNvPr id="2867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6913"/>
            <a:ext cx="4648200" cy="348773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99A7515-9947-4FAA-B0D2-EEC99CA2F04C}" type="slidenum">
              <a:rPr lang="en-US" altLang="en-US" smtClean="0"/>
              <a:pPr/>
              <a:t>20</a:t>
            </a:fld>
            <a:endParaRPr lang="en-US" altLang="en-US" smtClean="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435404"/>
            <a:ext cx="5029200" cy="44240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 smtClean="0"/>
          </a:p>
        </p:txBody>
      </p:sp>
      <p:sp>
        <p:nvSpPr>
          <p:cNvPr id="307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6913"/>
            <a:ext cx="4648200" cy="348773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5087938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800">
                <a:ea typeface="ＭＳ Ｐゴシック" pitchFamily="34" charset="-128"/>
              </a:rPr>
              <a:t>OPNS454 Week 4: Capacity Timing and Location</a:t>
            </a:r>
          </a:p>
        </p:txBody>
      </p:sp>
      <p:sp>
        <p:nvSpPr>
          <p:cNvPr id="98307" name="Rectangle 3"/>
          <p:cNvSpPr txBox="1">
            <a:spLocks noGrp="1" noChangeArrowheads="1"/>
          </p:cNvSpPr>
          <p:nvPr/>
        </p:nvSpPr>
        <p:spPr bwMode="auto">
          <a:xfrm>
            <a:off x="5372100" y="0"/>
            <a:ext cx="14859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5C277BDB-832A-49E6-8F68-3C4481B22BC9}" type="datetime1">
              <a:rPr lang="en-US" altLang="en-US" sz="800"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10/10/2018</a:t>
            </a:fld>
            <a:endParaRPr lang="en-US" altLang="en-US" sz="800">
              <a:ea typeface="ＭＳ Ｐゴシック" pitchFamily="34" charset="-128"/>
            </a:endParaRPr>
          </a:p>
        </p:txBody>
      </p:sp>
      <p:sp>
        <p:nvSpPr>
          <p:cNvPr id="98308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88143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 anchor="b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800">
                <a:ea typeface="ＭＳ Ｐゴシック" pitchFamily="34" charset="-128"/>
              </a:rPr>
              <a:t>© Van Mieghem</a:t>
            </a:r>
          </a:p>
        </p:txBody>
      </p:sp>
      <p:sp>
        <p:nvSpPr>
          <p:cNvPr id="98309" name="Rectangle 7"/>
          <p:cNvSpPr txBox="1">
            <a:spLocks noGrp="1" noChangeArrowheads="1"/>
          </p:cNvSpPr>
          <p:nvPr/>
        </p:nvSpPr>
        <p:spPr bwMode="auto">
          <a:xfrm>
            <a:off x="3886200" y="9120188"/>
            <a:ext cx="297180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 anchor="b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3EE072C-4DA4-4445-B859-4A9806F7F780}" type="slidenum">
              <a:rPr lang="en-US" altLang="en-US" sz="800"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31</a:t>
            </a:fld>
            <a:endParaRPr lang="en-US" altLang="en-US" sz="800">
              <a:ea typeface="ＭＳ Ｐゴシック" pitchFamily="34" charset="-128"/>
            </a:endParaRPr>
          </a:p>
        </p:txBody>
      </p:sp>
      <p:sp>
        <p:nvSpPr>
          <p:cNvPr id="983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11" name="Notes Placeholder 7"/>
          <p:cNvSpPr>
            <a:spLocks noGrp="1"/>
          </p:cNvSpPr>
          <p:nvPr/>
        </p:nvSpPr>
        <p:spPr bwMode="auto">
          <a:xfrm>
            <a:off x="274638" y="3348038"/>
            <a:ext cx="6308725" cy="575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90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5087938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800">
                <a:ea typeface="ＭＳ Ｐゴシック" pitchFamily="34" charset="-128"/>
              </a:rPr>
              <a:t>OPNS454 Week 4: Capacity Timing and Location</a:t>
            </a:r>
          </a:p>
        </p:txBody>
      </p:sp>
      <p:sp>
        <p:nvSpPr>
          <p:cNvPr id="106499" name="Rectangle 3"/>
          <p:cNvSpPr txBox="1">
            <a:spLocks noGrp="1" noChangeArrowheads="1"/>
          </p:cNvSpPr>
          <p:nvPr/>
        </p:nvSpPr>
        <p:spPr bwMode="auto">
          <a:xfrm>
            <a:off x="5372100" y="0"/>
            <a:ext cx="14859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C14A9A1-9BC3-429D-9218-EA5AE0CB5C02}" type="datetime1">
              <a:rPr lang="en-US" altLang="en-US" sz="800"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10/10/2018</a:t>
            </a:fld>
            <a:endParaRPr lang="en-US" altLang="en-US" sz="800">
              <a:ea typeface="ＭＳ Ｐゴシック" pitchFamily="34" charset="-128"/>
            </a:endParaRPr>
          </a:p>
        </p:txBody>
      </p:sp>
      <p:sp>
        <p:nvSpPr>
          <p:cNvPr id="106500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88143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 anchor="b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800">
                <a:ea typeface="ＭＳ Ｐゴシック" pitchFamily="34" charset="-128"/>
              </a:rPr>
              <a:t>© Van Mieghem</a:t>
            </a:r>
          </a:p>
        </p:txBody>
      </p:sp>
      <p:sp>
        <p:nvSpPr>
          <p:cNvPr id="106501" name="Rectangle 7"/>
          <p:cNvSpPr txBox="1">
            <a:spLocks noGrp="1" noChangeArrowheads="1"/>
          </p:cNvSpPr>
          <p:nvPr/>
        </p:nvSpPr>
        <p:spPr bwMode="auto">
          <a:xfrm>
            <a:off x="3886200" y="9120188"/>
            <a:ext cx="297180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 anchor="b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483370A6-2AE1-4047-B1D0-3791E28E1FFA}" type="slidenum">
              <a:rPr lang="en-US" altLang="en-US" sz="800"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37</a:t>
            </a:fld>
            <a:endParaRPr lang="en-US" altLang="en-US" sz="800">
              <a:ea typeface="ＭＳ Ｐゴシック" pitchFamily="34" charset="-128"/>
            </a:endParaRPr>
          </a:p>
        </p:txBody>
      </p:sp>
      <p:sp>
        <p:nvSpPr>
          <p:cNvPr id="1065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9713" y="222250"/>
            <a:ext cx="4084637" cy="3065463"/>
          </a:xfrm>
          <a:solidFill>
            <a:srgbClr val="FFFFFF"/>
          </a:solidFill>
          <a:ln/>
        </p:spPr>
      </p:sp>
      <p:sp>
        <p:nvSpPr>
          <p:cNvPr id="1065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5087938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800">
                <a:ea typeface="ＭＳ Ｐゴシック" pitchFamily="34" charset="-128"/>
              </a:rPr>
              <a:t>OPNS454 Week 4: Capacity Timing and Location</a:t>
            </a:r>
          </a:p>
        </p:txBody>
      </p:sp>
      <p:sp>
        <p:nvSpPr>
          <p:cNvPr id="117763" name="Rectangle 3"/>
          <p:cNvSpPr txBox="1">
            <a:spLocks noGrp="1" noChangeArrowheads="1"/>
          </p:cNvSpPr>
          <p:nvPr/>
        </p:nvSpPr>
        <p:spPr bwMode="auto">
          <a:xfrm>
            <a:off x="5372100" y="0"/>
            <a:ext cx="14859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3B4A92B-635B-4BA6-BDBC-D10E7FDC25BE}" type="datetime1">
              <a:rPr lang="en-US" altLang="en-US" sz="800"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10/10/2018</a:t>
            </a:fld>
            <a:endParaRPr lang="en-US" altLang="en-US" sz="800">
              <a:ea typeface="ＭＳ Ｐゴシック" pitchFamily="34" charset="-128"/>
            </a:endParaRPr>
          </a:p>
        </p:txBody>
      </p:sp>
      <p:sp>
        <p:nvSpPr>
          <p:cNvPr id="117764" name="Rectangle 6"/>
          <p:cNvSpPr txBox="1">
            <a:spLocks noGrp="1" noChangeArrowheads="1"/>
          </p:cNvSpPr>
          <p:nvPr/>
        </p:nvSpPr>
        <p:spPr bwMode="auto">
          <a:xfrm>
            <a:off x="0" y="9120188"/>
            <a:ext cx="388143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 anchor="b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800">
                <a:ea typeface="ＭＳ Ｐゴシック" pitchFamily="34" charset="-128"/>
              </a:rPr>
              <a:t>© Van Mieghem</a:t>
            </a:r>
          </a:p>
        </p:txBody>
      </p:sp>
      <p:sp>
        <p:nvSpPr>
          <p:cNvPr id="117765" name="Rectangle 7"/>
          <p:cNvSpPr txBox="1">
            <a:spLocks noGrp="1" noChangeArrowheads="1"/>
          </p:cNvSpPr>
          <p:nvPr/>
        </p:nvSpPr>
        <p:spPr bwMode="auto">
          <a:xfrm>
            <a:off x="3886200" y="9120188"/>
            <a:ext cx="297180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 anchor="b"/>
          <a:lstStyle>
            <a:lvl1pPr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763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763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435A291-455F-4861-A118-4CD7AACC2E6E}" type="slidenum">
              <a:rPr lang="en-US" altLang="en-US" sz="800">
                <a:ea typeface="ＭＳ Ｐゴシック" pitchFamily="34" charset="-128"/>
              </a:rPr>
              <a:pPr algn="r">
                <a:spcBef>
                  <a:spcPct val="0"/>
                </a:spcBef>
              </a:pPr>
              <a:t>50</a:t>
            </a:fld>
            <a:endParaRPr lang="en-US" altLang="en-US" sz="800">
              <a:ea typeface="ＭＳ Ｐゴシック" pitchFamily="34" charset="-128"/>
            </a:endParaRPr>
          </a:p>
        </p:txBody>
      </p:sp>
      <p:sp>
        <p:nvSpPr>
          <p:cNvPr id="1177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696913"/>
            <a:ext cx="4656138" cy="3492500"/>
          </a:xfrm>
          <a:solidFill>
            <a:srgbClr val="FFFFFF"/>
          </a:solidFill>
          <a:ln/>
        </p:spPr>
      </p:sp>
      <p:sp>
        <p:nvSpPr>
          <p:cNvPr id="117767" name="Notes Placeholder 7"/>
          <p:cNvSpPr>
            <a:spLocks noGrp="1"/>
          </p:cNvSpPr>
          <p:nvPr/>
        </p:nvSpPr>
        <p:spPr bwMode="auto">
          <a:xfrm>
            <a:off x="274638" y="3348038"/>
            <a:ext cx="6308725" cy="575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90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01675" indent="-269875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0810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128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19446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018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8590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162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7734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800" smtClean="0">
                <a:ea typeface="ＭＳ Ｐゴシック" pitchFamily="34" charset="-128"/>
              </a:rPr>
              <a:t>OPNS454 Week 4: Capacity Timing and Location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01675" indent="-269875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0810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128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19446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018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8590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162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7734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A45CB2EE-EFFA-4DCF-A3AE-8E276767B108}" type="datetime1">
              <a:rPr lang="en-US" altLang="en-US" sz="800" smtClean="0">
                <a:ea typeface="ＭＳ Ｐゴシック" pitchFamily="34" charset="-128"/>
              </a:rPr>
              <a:pPr>
                <a:spcBef>
                  <a:spcPct val="0"/>
                </a:spcBef>
              </a:pPr>
              <a:t>10/10/2018</a:t>
            </a:fld>
            <a:endParaRPr lang="en-US" altLang="en-US" sz="800" smtClean="0">
              <a:ea typeface="ＭＳ Ｐゴシック" pitchFamily="34" charset="-128"/>
            </a:endParaRPr>
          </a:p>
        </p:txBody>
      </p:sp>
      <p:sp>
        <p:nvSpPr>
          <p:cNvPr id="1187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01675" indent="-269875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0810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128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19446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018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8590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162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7734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800" smtClean="0">
                <a:ea typeface="ＭＳ Ｐゴシック" pitchFamily="34" charset="-128"/>
              </a:rPr>
              <a:t>© Van Mieghem</a:t>
            </a:r>
          </a:p>
        </p:txBody>
      </p:sp>
      <p:sp>
        <p:nvSpPr>
          <p:cNvPr id="1187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01675" indent="-269875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0810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128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1944688" indent="-215900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018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8590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162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773488" indent="-2159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413D98FA-7EEB-474E-B5FA-9082A42E1F96}" type="slidenum">
              <a:rPr lang="en-US" altLang="en-US" sz="800" smtClean="0">
                <a:ea typeface="ＭＳ Ｐゴシック" pitchFamily="34" charset="-128"/>
              </a:rPr>
              <a:pPr>
                <a:spcBef>
                  <a:spcPct val="0"/>
                </a:spcBef>
              </a:pPr>
              <a:t>51</a:t>
            </a:fld>
            <a:endParaRPr lang="en-US" altLang="en-US" sz="800" smtClean="0">
              <a:ea typeface="ＭＳ Ｐゴシック" pitchFamily="34" charset="-128"/>
            </a:endParaRPr>
          </a:p>
        </p:txBody>
      </p:sp>
      <p:sp>
        <p:nvSpPr>
          <p:cNvPr id="1187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1725" y="696913"/>
            <a:ext cx="4656138" cy="3492500"/>
          </a:xfrm>
          <a:ln/>
        </p:spPr>
      </p:sp>
      <p:sp>
        <p:nvSpPr>
          <p:cNvPr id="118791" name="Notes Placeholder 7"/>
          <p:cNvSpPr>
            <a:spLocks noGrp="1"/>
          </p:cNvSpPr>
          <p:nvPr/>
        </p:nvSpPr>
        <p:spPr bwMode="auto">
          <a:xfrm>
            <a:off x="274638" y="3348038"/>
            <a:ext cx="6308725" cy="575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8" tIns="46131" rIns="92258" bIns="46131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sz="90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2A8F932-8826-4DB0-9994-86633084C9FA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09600"/>
            <a:ext cx="7924800" cy="1524000"/>
          </a:xfrm>
        </p:spPr>
        <p:txBody>
          <a:bodyPr/>
          <a:lstStyle/>
          <a:p>
            <a:r>
              <a:rPr lang="en-US" sz="4000" dirty="0" smtClean="0"/>
              <a:t>OSM 419 – Operations Strategy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90800"/>
            <a:ext cx="6858000" cy="16764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Asset Location, Global Networks, and Offshoring</a:t>
            </a:r>
            <a:endParaRPr lang="en-US" sz="300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14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/>
            </a:r>
            <a:br>
              <a:rPr lang="en-US" altLang="en-US" sz="4000" dirty="0" smtClean="0">
                <a:ea typeface="ＭＳ Ｐゴシック" pitchFamily="34" charset="-128"/>
              </a:rPr>
            </a:br>
            <a:r>
              <a:rPr lang="en-US" altLang="en-US" sz="4000" dirty="0" smtClean="0">
                <a:ea typeface="ＭＳ Ｐゴシック" pitchFamily="34" charset="-128"/>
              </a:rPr>
              <a:t>Globalization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Processes leading to increased interaction among different world regions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What does this have to do with operations?</a:t>
            </a:r>
          </a:p>
          <a:p>
            <a:pPr lvl="1" eaLnBrk="1" hangingPunct="1"/>
            <a:r>
              <a:rPr lang="en-US" altLang="en-US" smtClean="0">
                <a:ea typeface="ＭＳ Ｐゴシック" pitchFamily="34" charset="-128"/>
              </a:rPr>
              <a:t>Facilities and markets are international</a:t>
            </a:r>
          </a:p>
          <a:p>
            <a:pPr lvl="1" eaLnBrk="1" hangingPunct="1"/>
            <a:r>
              <a:rPr lang="en-US" altLang="en-US" smtClean="0">
                <a:ea typeface="ＭＳ Ｐゴシック" pitchFamily="34" charset="-128"/>
              </a:rPr>
              <a:t>Globalization provides flexibility</a:t>
            </a:r>
          </a:p>
          <a:p>
            <a:pPr lvl="1" eaLnBrk="1" hangingPunct="1"/>
            <a:r>
              <a:rPr lang="en-US" altLang="en-US" smtClean="0">
                <a:ea typeface="ＭＳ Ｐゴシック" pitchFamily="34" charset="-128"/>
              </a:rPr>
              <a:t>Operations as part of a network</a:t>
            </a:r>
          </a:p>
        </p:txBody>
      </p:sp>
    </p:spTree>
    <p:extLst>
      <p:ext uri="{BB962C8B-B14F-4D97-AF65-F5344CB8AC3E}">
        <p14:creationId xmlns:p14="http://schemas.microsoft.com/office/powerpoint/2010/main" val="33399214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Why firms globalize their operations?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Supply factors behind globalization</a:t>
            </a:r>
          </a:p>
          <a:p>
            <a:r>
              <a:rPr lang="en-US" dirty="0" smtClean="0"/>
              <a:t>Technological factors behind globalization</a:t>
            </a:r>
          </a:p>
          <a:p>
            <a:r>
              <a:rPr lang="en-US" dirty="0" smtClean="0"/>
              <a:t>Market demand factors behind globalization</a:t>
            </a:r>
          </a:p>
          <a:p>
            <a:r>
              <a:rPr lang="en-US" dirty="0" smtClean="0"/>
              <a:t>Macroeconomic and non-market factors behind globalization</a:t>
            </a:r>
          </a:p>
        </p:txBody>
      </p:sp>
    </p:spTree>
    <p:extLst>
      <p:ext uri="{BB962C8B-B14F-4D97-AF65-F5344CB8AC3E}">
        <p14:creationId xmlns:p14="http://schemas.microsoft.com/office/powerpoint/2010/main" val="1055211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Globalization and Supply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ea typeface="ＭＳ Ｐゴシック" pitchFamily="34" charset="-128"/>
              </a:rPr>
              <a:t>Direct costs: locate close to suppliers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ea typeface="ＭＳ Ｐゴシック" pitchFamily="34" charset="-128"/>
              </a:rPr>
              <a:t>Paper plants, steel mills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ea typeface="ＭＳ Ｐゴシック" pitchFamily="34" charset="-128"/>
              </a:rPr>
              <a:t>Labor costs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ea typeface="ＭＳ Ｐゴシック" pitchFamily="34" charset="-128"/>
              </a:rPr>
              <a:t>Capital costs: Joint ventures enable sharing of costs and risks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ea typeface="ＭＳ Ｐゴシック" pitchFamily="34" charset="-128"/>
              </a:rPr>
              <a:t>Taxes: government incentives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en-US" dirty="0" smtClean="0">
              <a:ea typeface="ＭＳ Ｐゴシック" pitchFamily="34" charset="-128"/>
            </a:endParaRP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en-US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152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Globalization and Technology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Access to knowledge and </a:t>
            </a:r>
            <a:r>
              <a:rPr lang="en-US" altLang="en-US" dirty="0" smtClean="0">
                <a:ea typeface="ＭＳ Ｐゴシック" pitchFamily="34" charset="-128"/>
              </a:rPr>
              <a:t>skills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Swiss watch makers</a:t>
            </a:r>
          </a:p>
          <a:p>
            <a:pPr eaLnBrk="1" hangingPunct="1"/>
            <a:r>
              <a:rPr lang="en-US" altLang="en-US" dirty="0" err="1" smtClean="0">
                <a:ea typeface="ＭＳ Ｐゴシック" pitchFamily="34" charset="-128"/>
              </a:rPr>
              <a:t>ShengZhou</a:t>
            </a:r>
            <a:r>
              <a:rPr lang="en-US" altLang="en-US" dirty="0" smtClean="0">
                <a:ea typeface="ＭＳ Ｐゴシック" pitchFamily="34" charset="-128"/>
              </a:rPr>
              <a:t>: </a:t>
            </a:r>
            <a:r>
              <a:rPr lang="ja-JP" altLang="en-US" dirty="0" smtClean="0"/>
              <a:t>“</a:t>
            </a:r>
            <a:r>
              <a:rPr lang="en-US" altLang="ja-JP" dirty="0" smtClean="0"/>
              <a:t>tie city</a:t>
            </a:r>
            <a:r>
              <a:rPr lang="ja-JP" altLang="en-US" dirty="0" smtClean="0"/>
              <a:t>”</a:t>
            </a:r>
            <a:r>
              <a:rPr lang="en-US" altLang="ja-JP" dirty="0" smtClean="0"/>
              <a:t> of China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High-precision tools from Japan and Germany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Software engineering in India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Importance of improving infrastructure: communications, transportation</a:t>
            </a:r>
          </a:p>
        </p:txBody>
      </p:sp>
    </p:spTree>
    <p:extLst>
      <p:ext uri="{BB962C8B-B14F-4D97-AF65-F5344CB8AC3E}">
        <p14:creationId xmlns:p14="http://schemas.microsoft.com/office/powerpoint/2010/main" val="1164835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Globalization and Markets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/>
              <a:t>Improve market access and increase revenues</a:t>
            </a:r>
          </a:p>
          <a:p>
            <a:r>
              <a:rPr lang="en-US" altLang="ja-JP" dirty="0"/>
              <a:t>Local presence, content and service considerations</a:t>
            </a:r>
          </a:p>
          <a:p>
            <a:pPr eaLnBrk="1" hangingPunct="1"/>
            <a:endParaRPr lang="en-US" altLang="ja-JP" dirty="0" smtClean="0"/>
          </a:p>
          <a:p>
            <a:pPr eaLnBrk="1" hangingPunct="1"/>
            <a:r>
              <a:rPr lang="ja-JP" altLang="en-US" dirty="0" smtClean="0"/>
              <a:t>“</a:t>
            </a:r>
            <a:r>
              <a:rPr lang="en-US" altLang="ja-JP" dirty="0" smtClean="0"/>
              <a:t>Local presence</a:t>
            </a:r>
            <a:r>
              <a:rPr lang="ja-JP" altLang="en-US" dirty="0" smtClean="0"/>
              <a:t>”</a:t>
            </a:r>
            <a:r>
              <a:rPr lang="en-US" altLang="ja-JP" dirty="0" smtClean="0"/>
              <a:t>: foreign auto makers in United States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Importance of population size and growth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Population density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Purchasing power</a:t>
            </a:r>
          </a:p>
          <a:p>
            <a:pPr marL="0" indent="0" eaLnBrk="1" hangingPunct="1">
              <a:buNone/>
            </a:pPr>
            <a:endParaRPr lang="en-US" alt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en-US" dirty="0" smtClean="0">
                <a:ea typeface="ＭＳ Ｐゴシック" pitchFamily="34" charset="-128"/>
              </a:rPr>
              <a:t>Starbucks example</a:t>
            </a:r>
          </a:p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5429250" y="5511800"/>
            <a:ext cx="1416050" cy="266700"/>
          </a:xfrm>
          <a:prstGeom prst="notchedRightArrow">
            <a:avLst>
              <a:gd name="adj1" fmla="val 50000"/>
              <a:gd name="adj2" fmla="val 132738"/>
            </a:avLst>
          </a:prstGeom>
          <a:solidFill>
            <a:srgbClr val="0000FF"/>
          </a:solidFill>
          <a:ln w="2857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2700000">
              <a:srgbClr val="000099">
                <a:alpha val="74997"/>
              </a:srgbClr>
            </a:prstShdw>
          </a:effec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200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7019925" y="62865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18FF9B-B95C-4E2D-9D3A-F070ED1F5897}" type="slidenum">
              <a:rPr lang="en-US" altLang="en-US" sz="1400" smtClean="0">
                <a:latin typeface="Helvetica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r>
              <a:rPr lang="en-US" altLang="en-US" sz="1400" smtClean="0">
                <a:latin typeface="Helvetica" charset="0"/>
                <a:ea typeface="ＭＳ Ｐゴシック" pitchFamily="34" charset="-128"/>
              </a:rPr>
              <a:t>/50</a:t>
            </a:r>
          </a:p>
        </p:txBody>
      </p:sp>
      <p:sp>
        <p:nvSpPr>
          <p:cNvPr id="8" name="Slide Number Placeholder 4"/>
          <p:cNvSpPr txBox="1">
            <a:spLocks noGrp="1"/>
          </p:cNvSpPr>
          <p:nvPr/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>
              <a:defRPr/>
            </a:pPr>
            <a:fld id="{28B2E8AD-887E-48B3-9238-493205812DD4}" type="slidenum">
              <a:rPr lang="en-US" altLang="en-US" sz="1400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pPr algn="r">
                <a:defRPr/>
              </a:pPr>
              <a:t>7</a:t>
            </a:fld>
            <a:r>
              <a:rPr lang="en-US" altLang="en-US" sz="1400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/38</a:t>
            </a:r>
          </a:p>
        </p:txBody>
      </p:sp>
      <p:graphicFrame>
        <p:nvGraphicFramePr>
          <p:cNvPr id="43012" name="Object 2"/>
          <p:cNvGraphicFramePr>
            <a:graphicFrameLocks noChangeAspect="1"/>
          </p:cNvGraphicFramePr>
          <p:nvPr/>
        </p:nvGraphicFramePr>
        <p:xfrm>
          <a:off x="0" y="0"/>
          <a:ext cx="9144000" cy="680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Document" r:id="rId4" imgW="3594100" imgH="2730500" progId="Word.Document.8">
                  <p:embed/>
                </p:oleObj>
              </mc:Choice>
              <mc:Fallback>
                <p:oleObj name="Document" r:id="rId4" imgW="3594100" imgH="27305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0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203200" y="3589338"/>
            <a:ext cx="3344863" cy="1019175"/>
          </a:xfrm>
          <a:prstGeom prst="rect">
            <a:avLst/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>
            <a:spAutoFit/>
          </a:bodyPr>
          <a:lstStyle/>
          <a:p>
            <a:pPr defTabSz="762000">
              <a:spcBef>
                <a:spcPct val="50000"/>
              </a:spcBef>
              <a:defRPr/>
            </a:pPr>
            <a:r>
              <a:rPr lang="en-US" sz="2000">
                <a:latin typeface="Arial" charset="0"/>
                <a:ea typeface="ＭＳ Ｐゴシック" charset="-128"/>
                <a:cs typeface="ＭＳ Ｐゴシック" charset="-128"/>
              </a:rPr>
              <a:t>Population density per square kilometer for each census subdivision. </a:t>
            </a:r>
          </a:p>
        </p:txBody>
      </p:sp>
      <p:sp>
        <p:nvSpPr>
          <p:cNvPr id="115717" name="Text Box 5"/>
          <p:cNvSpPr txBox="1">
            <a:spLocks noChangeArrowheads="1"/>
          </p:cNvSpPr>
          <p:nvPr/>
        </p:nvSpPr>
        <p:spPr bwMode="auto">
          <a:xfrm>
            <a:off x="7167563" y="2578100"/>
            <a:ext cx="1395412" cy="65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>
            <a:spAutoFit/>
          </a:bodyPr>
          <a:lstStyle/>
          <a:p>
            <a:pPr defTabSz="762000">
              <a:spcBef>
                <a:spcPct val="50000"/>
              </a:spcBef>
              <a:defRPr/>
            </a:pPr>
            <a:r>
              <a:rPr lang="en-US" sz="1800">
                <a:latin typeface="Arial" charset="0"/>
                <a:ea typeface="ＭＳ Ｐゴシック" charset="-128"/>
                <a:cs typeface="ＭＳ Ｐゴシック" charset="-128"/>
              </a:rPr>
              <a:t>Starbucks locations</a:t>
            </a:r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 flipH="1">
            <a:off x="5910263" y="3030538"/>
            <a:ext cx="1244600" cy="2270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24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2" charset="0"/>
            </a:endParaRPr>
          </a:p>
        </p:txBody>
      </p:sp>
      <p:sp>
        <p:nvSpPr>
          <p:cNvPr id="115719" name="Line 7"/>
          <p:cNvSpPr>
            <a:spLocks noChangeShapeType="1"/>
          </p:cNvSpPr>
          <p:nvPr/>
        </p:nvSpPr>
        <p:spPr bwMode="auto">
          <a:xfrm flipV="1">
            <a:off x="7270750" y="1687513"/>
            <a:ext cx="112713" cy="8794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24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7165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7019925" y="62865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83B218-BDAA-489B-8265-CAD504E67DF0}" type="slidenum">
              <a:rPr lang="en-US" altLang="en-US" sz="1400" smtClean="0">
                <a:latin typeface="Helvetica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r>
              <a:rPr lang="en-US" altLang="en-US" sz="1400" smtClean="0">
                <a:latin typeface="Helvetica" charset="0"/>
                <a:ea typeface="ＭＳ Ｐゴシック" pitchFamily="34" charset="-128"/>
              </a:rPr>
              <a:t>/50</a:t>
            </a:r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>
              <a:defRPr/>
            </a:pPr>
            <a:fld id="{FFDF4A68-F1CD-41C6-87E4-9D031A1991EB}" type="slidenum">
              <a:rPr lang="en-US" altLang="en-US" sz="1400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pPr algn="r">
                <a:defRPr/>
              </a:pPr>
              <a:t>8</a:t>
            </a:fld>
            <a:r>
              <a:rPr lang="en-US" altLang="en-US" sz="1400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/38</a:t>
            </a:r>
          </a:p>
        </p:txBody>
      </p:sp>
      <p:graphicFrame>
        <p:nvGraphicFramePr>
          <p:cNvPr id="44036" name="Object 2"/>
          <p:cNvGraphicFramePr>
            <a:graphicFrameLocks noChangeAspect="1"/>
          </p:cNvGraphicFramePr>
          <p:nvPr/>
        </p:nvGraphicFramePr>
        <p:xfrm>
          <a:off x="0" y="-55563"/>
          <a:ext cx="9144000" cy="691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Document" r:id="rId4" imgW="3568700" imgH="2705100" progId="Word.Document.8">
                  <p:embed/>
                </p:oleObj>
              </mc:Choice>
              <mc:Fallback>
                <p:oleObj name="Document" r:id="rId4" imgW="3568700" imgH="27051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55563"/>
                        <a:ext cx="9144000" cy="691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355600" y="3717925"/>
            <a:ext cx="2728913" cy="7143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>
            <a:spAutoFit/>
          </a:bodyPr>
          <a:lstStyle/>
          <a:p>
            <a:pPr algn="ctr" defTabSz="762000">
              <a:spcBef>
                <a:spcPct val="50000"/>
              </a:spcBef>
              <a:defRPr/>
            </a:pPr>
            <a:r>
              <a:rPr lang="en-US" sz="2000">
                <a:latin typeface="Arial" charset="0"/>
                <a:ea typeface="ＭＳ Ｐゴシック" charset="-128"/>
                <a:cs typeface="ＭＳ Ｐゴシック" charset="-128"/>
              </a:rPr>
              <a:t>Per Capita Household Income Map</a:t>
            </a:r>
            <a:r>
              <a:rPr lang="en-US" sz="1800">
                <a:latin typeface="Arial" charset="0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36269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Globalization, Macroeconomic Non-market Factors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en-US" dirty="0">
                <a:ea typeface="ＭＳ Ｐゴシック" pitchFamily="34" charset="-128"/>
              </a:rPr>
              <a:t>Currency fluctuations</a:t>
            </a:r>
          </a:p>
          <a:p>
            <a:r>
              <a:rPr lang="en-US" altLang="en-US" dirty="0">
                <a:ea typeface="ＭＳ Ｐゴシック" pitchFamily="34" charset="-128"/>
              </a:rPr>
              <a:t>Political (in)stability</a:t>
            </a:r>
          </a:p>
          <a:p>
            <a:pPr>
              <a:defRPr/>
            </a:pPr>
            <a:r>
              <a:rPr lang="en-US" altLang="en-US" dirty="0">
                <a:ea typeface="ＭＳ Ｐゴシック" pitchFamily="34" charset="-128"/>
              </a:rPr>
              <a:t>Tariffs and quotas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Toyota in the US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 Harley-Davidson in </a:t>
            </a:r>
            <a:r>
              <a:rPr lang="en-US" altLang="en-US" dirty="0" smtClean="0">
                <a:ea typeface="ＭＳ Ｐゴシック" pitchFamily="34" charset="-128"/>
              </a:rPr>
              <a:t>Brazil</a:t>
            </a:r>
          </a:p>
          <a:p>
            <a:r>
              <a:rPr lang="en-US" altLang="en-US" dirty="0" smtClean="0">
                <a:ea typeface="ＭＳ Ｐゴシック" pitchFamily="34" charset="-128"/>
              </a:rPr>
              <a:t>Regulation</a:t>
            </a:r>
            <a:endParaRPr lang="en-US" altLang="en-US" dirty="0">
              <a:ea typeface="ＭＳ Ｐゴシック" pitchFamily="34" charset="-128"/>
            </a:endParaRPr>
          </a:p>
          <a:p>
            <a:r>
              <a:rPr lang="en-US" altLang="en-US" dirty="0">
                <a:ea typeface="ＭＳ Ｐゴシック" pitchFamily="34" charset="-128"/>
              </a:rPr>
              <a:t>Treaties and free trade zones attempt to mitigate some of these risks</a:t>
            </a:r>
          </a:p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15917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Location decision examples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912813" y="1435100"/>
            <a:ext cx="8110537" cy="41910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  <a:p>
            <a:pPr eaLnBrk="1" fontAlgn="auto" hangingPunct="1">
              <a:spcAft>
                <a:spcPts val="0"/>
              </a:spcAft>
              <a:buFont typeface="Wingdings" charset="0"/>
              <a:buChar char="n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Silicon Valley</a:t>
            </a:r>
          </a:p>
          <a:p>
            <a:pPr eaLnBrk="1" fontAlgn="auto" hangingPunct="1">
              <a:spcAft>
                <a:spcPts val="0"/>
              </a:spcAft>
              <a:buFont typeface="Wingdings" charset="0"/>
              <a:buChar char="n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Harley-Davidson</a:t>
            </a:r>
          </a:p>
          <a:p>
            <a:pPr lvl="1" eaLnBrk="1" fontAlgn="auto" hangingPunct="1">
              <a:spcAft>
                <a:spcPts val="0"/>
              </a:spcAft>
              <a:buFont typeface="Wingdings" charset="0"/>
              <a:buChar char="n"/>
              <a:defRPr/>
            </a:pPr>
            <a:r>
              <a:rPr lang="en-US" dirty="0">
                <a:ea typeface="ＭＳ Ｐゴシック" charset="0"/>
              </a:rPr>
              <a:t>Used specialized consulting company</a:t>
            </a:r>
          </a:p>
          <a:p>
            <a:pPr lvl="1" eaLnBrk="1" fontAlgn="auto" hangingPunct="1">
              <a:spcAft>
                <a:spcPts val="0"/>
              </a:spcAft>
              <a:buFont typeface="Wingdings" charset="0"/>
              <a:buChar char="n"/>
              <a:defRPr/>
            </a:pPr>
            <a:r>
              <a:rPr lang="en-US" dirty="0">
                <a:ea typeface="ＭＳ Ｐゴシック" charset="0"/>
              </a:rPr>
              <a:t>Supply issues, including labor</a:t>
            </a:r>
          </a:p>
          <a:p>
            <a:pPr lvl="1" eaLnBrk="1" fontAlgn="auto" hangingPunct="1">
              <a:spcAft>
                <a:spcPts val="0"/>
              </a:spcAft>
              <a:buFont typeface="Wingdings" charset="0"/>
              <a:buChar char="n"/>
              <a:defRPr/>
            </a:pPr>
            <a:r>
              <a:rPr lang="en-US" dirty="0">
                <a:ea typeface="ＭＳ Ｐゴシック" charset="0"/>
              </a:rPr>
              <a:t>Quality of life (education, religion, etc.)</a:t>
            </a:r>
          </a:p>
          <a:p>
            <a:pPr lvl="1" eaLnBrk="1" fontAlgn="auto" hangingPunct="1">
              <a:spcAft>
                <a:spcPts val="0"/>
              </a:spcAft>
              <a:buFont typeface="Wingdings" charset="0"/>
              <a:buChar char="n"/>
              <a:defRPr/>
            </a:pPr>
            <a:r>
              <a:rPr lang="en-US" dirty="0">
                <a:ea typeface="ＭＳ Ｐゴシック" charset="0"/>
              </a:rPr>
              <a:t>Airport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6855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Strategic Framework for Location Decisions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Hierarchical location framework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1)  Strategic role of location</a:t>
            </a:r>
          </a:p>
          <a:p>
            <a:pPr marL="0" indent="0">
              <a:buNone/>
            </a:pPr>
            <a:r>
              <a:rPr lang="en-US" dirty="0" smtClean="0"/>
              <a:t>2)  Global assessment</a:t>
            </a:r>
          </a:p>
          <a:p>
            <a:pPr marL="0" indent="0">
              <a:buNone/>
            </a:pPr>
            <a:r>
              <a:rPr lang="en-US" dirty="0" smtClean="0"/>
              <a:t>3)  Country segmentation</a:t>
            </a:r>
          </a:p>
          <a:p>
            <a:pPr marL="457200" indent="-457200">
              <a:buAutoNum type="arabicParenR" startAt="4"/>
            </a:pPr>
            <a:r>
              <a:rPr lang="en-US" dirty="0" smtClean="0"/>
              <a:t>Total landed cost</a:t>
            </a:r>
          </a:p>
          <a:p>
            <a:pPr marL="457200" indent="-457200">
              <a:buAutoNum type="arabicParenR" startAt="4"/>
            </a:pPr>
            <a:r>
              <a:rPr lang="en-US" dirty="0" smtClean="0"/>
              <a:t>Strategic fit</a:t>
            </a:r>
          </a:p>
          <a:p>
            <a:pPr marL="457200" indent="-457200">
              <a:buAutoNum type="arabicParenR" startAt="4"/>
            </a:pPr>
            <a:r>
              <a:rPr lang="en-US" dirty="0" smtClean="0"/>
              <a:t>Update model dynamically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89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Strategic Role of Location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	What is the primary strategic reason for the facility’s location?</a:t>
            </a:r>
          </a:p>
          <a:p>
            <a:r>
              <a:rPr lang="en-US" dirty="0" smtClean="0"/>
              <a:t>2)	What is the scope of its current activities and competencies?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855" y="3429000"/>
            <a:ext cx="645795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69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Assessment</a:t>
            </a:r>
            <a:endParaRPr lang="en-US" sz="4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63531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806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Country Segmentation: Rank attractiveness</a:t>
            </a:r>
            <a:endParaRPr lang="en-US" sz="4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52600"/>
            <a:ext cx="648652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49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Total Landed Cost Calculations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806450" y="1852613"/>
            <a:ext cx="8110538" cy="41910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en-US" sz="2800" smtClean="0">
                <a:ea typeface="ＭＳ Ｐゴシック" pitchFamily="34" charset="-128"/>
              </a:rPr>
              <a:t>TLC = total </a:t>
            </a:r>
            <a:r>
              <a:rPr lang="en-US" altLang="en-US" sz="2800" smtClean="0">
                <a:solidFill>
                  <a:srgbClr val="0800B0"/>
                </a:solidFill>
                <a:ea typeface="ＭＳ Ｐゴシック" pitchFamily="34" charset="-128"/>
              </a:rPr>
              <a:t>end-to-end</a:t>
            </a:r>
            <a:r>
              <a:rPr lang="en-US" altLang="en-US" sz="2800" smtClean="0">
                <a:ea typeface="ＭＳ Ｐゴシック" pitchFamily="34" charset="-128"/>
              </a:rPr>
              <a:t> cost to transform </a:t>
            </a:r>
            <a:r>
              <a:rPr lang="en-US" altLang="en-US" sz="2800" smtClean="0">
                <a:solidFill>
                  <a:srgbClr val="0800B0"/>
                </a:solidFill>
                <a:ea typeface="ＭＳ Ｐゴシック" pitchFamily="34" charset="-128"/>
              </a:rPr>
              <a:t>inputs</a:t>
            </a:r>
            <a:r>
              <a:rPr lang="en-US" altLang="en-US" sz="2800" smtClean="0">
                <a:ea typeface="ＭＳ Ｐゴシック" pitchFamily="34" charset="-128"/>
              </a:rPr>
              <a:t> at sourcing location to </a:t>
            </a:r>
            <a:r>
              <a:rPr lang="en-US" altLang="en-US" sz="2800" smtClean="0">
                <a:solidFill>
                  <a:srgbClr val="0800B0"/>
                </a:solidFill>
                <a:ea typeface="ＭＳ Ｐゴシック" pitchFamily="34" charset="-128"/>
              </a:rPr>
              <a:t>outputs</a:t>
            </a:r>
            <a:r>
              <a:rPr lang="en-US" altLang="en-US" sz="2800" smtClean="0">
                <a:ea typeface="ＭＳ Ｐゴシック" pitchFamily="34" charset="-128"/>
              </a:rPr>
              <a:t> at customer locations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sz="2800" smtClean="0">
                <a:ea typeface="ＭＳ Ｐゴシック" pitchFamily="34" charset="-128"/>
              </a:rPr>
              <a:t>Track flow units along their routes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sz="2800" smtClean="0">
                <a:ea typeface="ＭＳ Ｐゴシック" pitchFamily="34" charset="-128"/>
              </a:rPr>
              <a:t>Record costs that are incurred along the way</a:t>
            </a:r>
            <a:endParaRPr lang="en-US" altLang="en-US" sz="160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453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Total Landed Cost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components in TLC: COGS and Logistics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2324100"/>
            <a:ext cx="6477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105400"/>
            <a:ext cx="7543800" cy="95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472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>
                <a:solidFill>
                  <a:srgbClr val="800000"/>
                </a:solidFill>
                <a:ea typeface="ＭＳ Ｐゴシック" pitchFamily="34" charset="-128"/>
              </a:rPr>
              <a:t>Example:</a:t>
            </a:r>
            <a:r>
              <a:rPr lang="en-US" altLang="en-US" sz="3200" dirty="0" smtClean="0">
                <a:ea typeface="ＭＳ Ｐゴシック" pitchFamily="34" charset="-128"/>
              </a:rPr>
              <a:t> network with offshore plant and domestic distribution center (DC)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idx="1"/>
          </p:nvPr>
        </p:nvSpPr>
        <p:spPr>
          <a:xfrm>
            <a:off x="265113" y="1730375"/>
            <a:ext cx="8588375" cy="42973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en-US" sz="1600" smtClean="0">
              <a:ea typeface="ＭＳ Ｐゴシック" pitchFamily="34" charset="-128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AutoNum type="arabicPeriod"/>
              <a:defRPr/>
            </a:pP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Costs</a:t>
            </a:r>
            <a:r>
              <a:rPr lang="en-US" altLang="en-US" sz="2000" smtClean="0">
                <a:ea typeface="ＭＳ Ｐゴシック" pitchFamily="34" charset="-128"/>
              </a:rPr>
              <a:t> of</a:t>
            </a: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 inbound</a:t>
            </a:r>
            <a:r>
              <a:rPr lang="en-US" altLang="en-US" sz="2000" smtClean="0">
                <a:ea typeface="ＭＳ Ｐゴシック" pitchFamily="34" charset="-128"/>
              </a:rPr>
              <a:t> raw materials and services purchased at offshore plant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AutoNum type="arabicPeriod"/>
              <a:defRPr/>
            </a:pPr>
            <a:r>
              <a:rPr lang="en-US" altLang="en-US" sz="2000" smtClean="0">
                <a:ea typeface="ＭＳ Ｐゴシック" pitchFamily="34" charset="-128"/>
              </a:rPr>
              <a:t>Inbound logistics: costs of </a:t>
            </a: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moving inputs</a:t>
            </a:r>
            <a:r>
              <a:rPr lang="en-US" altLang="en-US" sz="2000" smtClean="0">
                <a:ea typeface="ＭＳ Ｐゴシック" pitchFamily="34" charset="-128"/>
              </a:rPr>
              <a:t> to offshore plant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AutoNum type="arabicPeriod"/>
              <a:defRPr/>
            </a:pP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Processing</a:t>
            </a:r>
            <a:r>
              <a:rPr lang="en-US" altLang="en-US" sz="2000" smtClean="0">
                <a:ea typeface="ＭＳ Ｐゴシック" pitchFamily="34" charset="-128"/>
              </a:rPr>
              <a:t> and </a:t>
            </a: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inventory</a:t>
            </a:r>
            <a:r>
              <a:rPr lang="en-US" altLang="en-US" sz="2000" smtClean="0">
                <a:ea typeface="ＭＳ Ｐゴシック" pitchFamily="34" charset="-128"/>
              </a:rPr>
              <a:t> costs at offshore plant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AutoNum type="arabicPeriod"/>
              <a:defRPr/>
            </a:pP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Overhead</a:t>
            </a:r>
            <a:r>
              <a:rPr lang="en-US" altLang="en-US" sz="2000" smtClean="0">
                <a:ea typeface="ＭＳ Ｐゴシック" pitchFamily="34" charset="-128"/>
              </a:rPr>
              <a:t> at offshore and domestic plant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AutoNum type="arabicPeriod"/>
              <a:defRPr/>
            </a:pP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Logistics</a:t>
            </a:r>
            <a:r>
              <a:rPr lang="en-US" altLang="en-US" sz="2000" smtClean="0">
                <a:ea typeface="ＭＳ Ｐゴシック" pitchFamily="34" charset="-128"/>
              </a:rPr>
              <a:t> from offshore plant to domestic DC: consider </a:t>
            </a: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cost </a:t>
            </a:r>
            <a:r>
              <a:rPr lang="en-US" altLang="en-US" sz="2000" smtClean="0">
                <a:ea typeface="ＭＳ Ｐゴシック" pitchFamily="34" charset="-128"/>
              </a:rPr>
              <a:t>and </a:t>
            </a: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lead</a:t>
            </a:r>
            <a:r>
              <a:rPr lang="en-US" altLang="en-US" sz="2000" smtClean="0">
                <a:ea typeface="ＭＳ Ｐゴシック" pitchFamily="34" charset="-128"/>
              </a:rPr>
              <a:t> </a:t>
            </a: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times</a:t>
            </a:r>
            <a:r>
              <a:rPr lang="en-US" altLang="en-US" sz="2000" smtClean="0">
                <a:ea typeface="ＭＳ Ｐゴシック" pitchFamily="34" charset="-128"/>
              </a:rPr>
              <a:t> for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altLang="en-US" sz="2000" smtClean="0">
                <a:solidFill>
                  <a:srgbClr val="003C00"/>
                </a:solidFill>
                <a:ea typeface="ＭＳ Ｐゴシック" pitchFamily="34" charset="-128"/>
              </a:rPr>
              <a:t>Offshore plant &gt; offshore port &gt; domestic port &gt; DC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altLang="en-US" sz="2000" smtClean="0">
                <a:ea typeface="ＭＳ Ｐゴシック" pitchFamily="34" charset="-128"/>
              </a:rPr>
              <a:t>Consider working capital (both cash cost and pipeline inventory)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AutoNum type="arabicPeriod"/>
              <a:defRPr/>
            </a:pP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Outbound</a:t>
            </a:r>
            <a:r>
              <a:rPr lang="en-US" altLang="en-US" sz="2000" smtClean="0">
                <a:ea typeface="ＭＳ Ｐゴシック" pitchFamily="34" charset="-128"/>
              </a:rPr>
              <a:t> fulfillment from DC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altLang="en-US" sz="2000" smtClean="0">
                <a:ea typeface="ＭＳ Ｐゴシック" pitchFamily="34" charset="-128"/>
              </a:rPr>
              <a:t>Consider </a:t>
            </a: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safety stock</a:t>
            </a:r>
            <a:r>
              <a:rPr lang="en-US" altLang="en-US" sz="2000" smtClean="0">
                <a:ea typeface="ＭＳ Ｐゴシック" pitchFamily="34" charset="-128"/>
              </a:rPr>
              <a:t> and </a:t>
            </a: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outbound transportation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AutoNum type="arabicPeriod"/>
              <a:defRPr/>
            </a:pPr>
            <a:r>
              <a:rPr lang="en-US" altLang="en-US" sz="2000" smtClean="0">
                <a:ea typeface="ＭＳ Ｐゴシック" pitchFamily="34" charset="-128"/>
              </a:rPr>
              <a:t>Include any </a:t>
            </a:r>
            <a:r>
              <a:rPr lang="en-US" altLang="en-US" sz="2000" smtClean="0">
                <a:solidFill>
                  <a:srgbClr val="800000"/>
                </a:solidFill>
                <a:ea typeface="ＭＳ Ｐゴシック" pitchFamily="34" charset="-128"/>
              </a:rPr>
              <a:t>other costs</a:t>
            </a:r>
            <a:r>
              <a:rPr lang="en-US" altLang="en-US" sz="2000" smtClean="0">
                <a:ea typeface="ＭＳ Ｐゴシック" pitchFamily="34" charset="-128"/>
              </a:rPr>
              <a:t> that are incurred (travel, translation, etc.)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AutoNum type="arabicPeriod"/>
              <a:defRPr/>
            </a:pPr>
            <a:endParaRPr lang="en-US" altLang="en-US" sz="180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57183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Total Landed Cost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Cost components in TLC: </a:t>
            </a:r>
            <a:r>
              <a:rPr lang="en-US" dirty="0" err="1"/>
              <a:t>StartUp</a:t>
            </a:r>
            <a:r>
              <a:rPr lang="en-US" dirty="0"/>
              <a:t>, Learning Curve and Quality Control</a:t>
            </a:r>
          </a:p>
          <a:p>
            <a:r>
              <a:rPr lang="en-US" dirty="0" smtClean="0"/>
              <a:t>Cost components in TLC: Service Levels, Lead-times, and Inventory Holding Costs</a:t>
            </a:r>
          </a:p>
          <a:p>
            <a:pPr lvl="1"/>
            <a:r>
              <a:rPr lang="en-US" sz="2000" dirty="0" smtClean="0"/>
              <a:t>Pipeline inventory</a:t>
            </a:r>
          </a:p>
          <a:p>
            <a:pPr lvl="1"/>
            <a:r>
              <a:rPr lang="en-US" sz="2000" dirty="0" err="1" smtClean="0"/>
              <a:t>I</a:t>
            </a:r>
            <a:r>
              <a:rPr lang="en-US" sz="1800" baseline="-25000" dirty="0" err="1" smtClean="0"/>
              <a:t>in</a:t>
            </a:r>
            <a:r>
              <a:rPr lang="en-US" sz="1800" baseline="-25000" dirty="0" smtClean="0"/>
              <a:t>-transit</a:t>
            </a:r>
            <a:r>
              <a:rPr lang="en-US" sz="2000" dirty="0" smtClean="0"/>
              <a:t> = throughput X transportation lead-time</a:t>
            </a:r>
          </a:p>
          <a:p>
            <a:pPr lvl="1"/>
            <a:r>
              <a:rPr lang="en-US" sz="2000" dirty="0" smtClean="0"/>
              <a:t>Longer lead-times and higher service levels increase the safety stock</a:t>
            </a:r>
          </a:p>
          <a:p>
            <a:r>
              <a:rPr lang="en-US" dirty="0" smtClean="0"/>
              <a:t>Quantifying service – Location Tradeoffs</a:t>
            </a:r>
          </a:p>
          <a:p>
            <a:r>
              <a:rPr lang="en-US" dirty="0" smtClean="0"/>
              <a:t>Dynamic Updating of TLC and Strategic Location with Operations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4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6"/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mtClean="0"/>
              <a:t>Copyright © 2010 Pearson Education, Inc. Publishing as Prentice Hall.</a:t>
            </a:r>
          </a:p>
        </p:txBody>
      </p:sp>
      <p:sp>
        <p:nvSpPr>
          <p:cNvPr id="3000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74700" y="1371600"/>
            <a:ext cx="7912100" cy="2125663"/>
          </a:xfrm>
        </p:spPr>
        <p:txBody>
          <a:bodyPr>
            <a:normAutofit/>
          </a:bodyPr>
          <a:lstStyle/>
          <a:p>
            <a:pPr marL="355600" indent="-355600" eaLnBrk="1" hangingPunct="1"/>
            <a:r>
              <a:rPr lang="en-US" altLang="en-US" dirty="0" smtClean="0"/>
              <a:t>Three aggregate categories </a:t>
            </a:r>
          </a:p>
          <a:p>
            <a:pPr marL="901700" lvl="1" indent="-366713" eaLnBrk="1" hangingPunct="1"/>
            <a:r>
              <a:rPr lang="en-US" altLang="en-US" sz="2400" dirty="0" smtClean="0"/>
              <a:t>Raw materials</a:t>
            </a:r>
          </a:p>
          <a:p>
            <a:pPr marL="901700" lvl="1" indent="-366713" eaLnBrk="1" hangingPunct="1"/>
            <a:r>
              <a:rPr lang="en-US" altLang="en-US" sz="2400" dirty="0" smtClean="0"/>
              <a:t>Work-in-process</a:t>
            </a:r>
          </a:p>
          <a:p>
            <a:pPr marL="901700" lvl="1" indent="-366713" eaLnBrk="1" hangingPunct="1"/>
            <a:r>
              <a:rPr lang="en-US" altLang="en-US" sz="2400" dirty="0" smtClean="0"/>
              <a:t>Finished goods</a:t>
            </a:r>
          </a:p>
        </p:txBody>
      </p:sp>
      <p:sp>
        <p:nvSpPr>
          <p:cNvPr id="300038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-381000"/>
            <a:ext cx="82296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Types of Inventory</a:t>
            </a:r>
          </a:p>
        </p:txBody>
      </p:sp>
      <p:sp>
        <p:nvSpPr>
          <p:cNvPr id="300039" name="Rectangle 7"/>
          <p:cNvSpPr>
            <a:spLocks noChangeArrowheads="1"/>
          </p:cNvSpPr>
          <p:nvPr/>
        </p:nvSpPr>
        <p:spPr bwMode="auto">
          <a:xfrm>
            <a:off x="774700" y="3359150"/>
            <a:ext cx="7912100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>
                <a:solidFill>
                  <a:schemeClr val="tx1"/>
                </a:solidFill>
                <a:latin typeface="Arial" charset="0"/>
              </a:defRPr>
            </a:lvl1pPr>
            <a:lvl2pPr marL="901700" indent="-36671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Classified by how it is created</a:t>
            </a:r>
          </a:p>
          <a:p>
            <a:pPr marL="534987" lvl="1" indent="0"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SzPct val="75000"/>
            </a:pPr>
            <a:r>
              <a:rPr lang="en-US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	Cycle </a:t>
            </a:r>
            <a:r>
              <a:rPr lang="en-US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inventory</a:t>
            </a:r>
          </a:p>
          <a:p>
            <a:pPr marL="534987" lvl="1" indent="0"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SzPct val="75000"/>
            </a:pPr>
            <a:r>
              <a:rPr lang="en-US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	Safety </a:t>
            </a:r>
            <a:r>
              <a:rPr lang="en-US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stock inventory</a:t>
            </a:r>
          </a:p>
          <a:p>
            <a:pPr marL="534987" lvl="1" indent="0"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SzPct val="75000"/>
            </a:pPr>
            <a:r>
              <a:rPr lang="en-US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	Anticipation </a:t>
            </a:r>
            <a:r>
              <a:rPr lang="en-US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inventory</a:t>
            </a:r>
          </a:p>
          <a:p>
            <a:pPr marL="534987" lvl="1" indent="0"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SzPct val="75000"/>
            </a:pPr>
            <a:r>
              <a:rPr lang="en-US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	Pipeline </a:t>
            </a:r>
            <a:r>
              <a:rPr lang="en-US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inventory</a:t>
            </a:r>
          </a:p>
        </p:txBody>
      </p:sp>
    </p:spTree>
    <p:extLst>
      <p:ext uri="{BB962C8B-B14F-4D97-AF65-F5344CB8AC3E}">
        <p14:creationId xmlns:p14="http://schemas.microsoft.com/office/powerpoint/2010/main" val="403844018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00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0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7" grpId="0"/>
      <p:bldP spid="3000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6"/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mtClean="0"/>
              <a:t>Copyright © 2010 Pearson Education, Inc. Publishing as Prentice Hall.</a:t>
            </a:r>
          </a:p>
        </p:txBody>
      </p:sp>
      <p:sp>
        <p:nvSpPr>
          <p:cNvPr id="302095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Types of Inventory</a:t>
            </a:r>
          </a:p>
        </p:txBody>
      </p:sp>
      <p:sp>
        <p:nvSpPr>
          <p:cNvPr id="302096" name="Rectangle 16"/>
          <p:cNvSpPr>
            <a:spLocks noChangeArrowheads="1"/>
          </p:cNvSpPr>
          <p:nvPr/>
        </p:nvSpPr>
        <p:spPr bwMode="auto">
          <a:xfrm>
            <a:off x="762000" y="5905500"/>
            <a:ext cx="48768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Font typeface="Wingdings" pitchFamily="2" charset="2"/>
              <a:buNone/>
            </a:pPr>
            <a:r>
              <a:rPr lang="en-US" altLang="en-US" sz="1400" b="1" dirty="0" smtClean="0">
                <a:solidFill>
                  <a:schemeClr val="tx2"/>
                </a:solidFill>
              </a:rPr>
              <a:t>Inventory </a:t>
            </a:r>
            <a:r>
              <a:rPr lang="en-US" altLang="en-US" sz="1400" b="1" dirty="0">
                <a:solidFill>
                  <a:schemeClr val="tx2"/>
                </a:solidFill>
              </a:rPr>
              <a:t>at Successive Stocking Points</a:t>
            </a:r>
          </a:p>
        </p:txBody>
      </p:sp>
      <p:pic>
        <p:nvPicPr>
          <p:cNvPr id="302099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1939925"/>
            <a:ext cx="8315325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352572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2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2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0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9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6"/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mtClean="0"/>
              <a:t>Copyright © 2010 Pearson Education, Inc. Publishing as Prentice Hall.</a:t>
            </a:r>
          </a:p>
        </p:txBody>
      </p:sp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Cycle Inventory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4700" y="1549400"/>
            <a:ext cx="7912100" cy="2824163"/>
          </a:xfrm>
        </p:spPr>
        <p:txBody>
          <a:bodyPr>
            <a:normAutofit/>
          </a:bodyPr>
          <a:lstStyle/>
          <a:p>
            <a:pPr marL="533400" indent="-533400" eaLnBrk="1" hangingPunct="1"/>
            <a:r>
              <a:rPr lang="en-US" altLang="en-US" dirty="0" smtClean="0"/>
              <a:t>Lot sizing principles</a:t>
            </a:r>
          </a:p>
          <a:p>
            <a:pPr marL="992188" lvl="1" indent="-457200" eaLnBrk="1" hangingPunct="1">
              <a:buSzTx/>
              <a:buFont typeface="Wingdings" pitchFamily="2" charset="2"/>
              <a:buAutoNum type="arabicPeriod"/>
            </a:pPr>
            <a:r>
              <a:rPr lang="en-US" altLang="en-US" sz="2400" dirty="0" smtClean="0"/>
              <a:t>The lot size, </a:t>
            </a:r>
            <a:r>
              <a:rPr lang="en-US" altLang="en-US" sz="2400" i="1" dirty="0" smtClean="0">
                <a:latin typeface="Times New Roman" pitchFamily="18" charset="0"/>
              </a:rPr>
              <a:t>Q</a:t>
            </a:r>
            <a:r>
              <a:rPr lang="en-US" altLang="en-US" sz="2400" dirty="0" smtClean="0"/>
              <a:t>, varies directly with the elapsed time (or cycle) between orders. </a:t>
            </a:r>
          </a:p>
          <a:p>
            <a:pPr marL="992188" lvl="1" indent="-457200" eaLnBrk="1" hangingPunct="1">
              <a:buSzTx/>
              <a:buFont typeface="Wingdings" pitchFamily="2" charset="2"/>
              <a:buAutoNum type="arabicPeriod"/>
            </a:pPr>
            <a:r>
              <a:rPr lang="en-US" altLang="en-US" sz="2400" dirty="0" smtClean="0"/>
              <a:t>The longer the time between orders for a given item, the greater the cycle inventory must be.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889125" y="4605338"/>
            <a:ext cx="5553075" cy="968375"/>
            <a:chOff x="1190" y="2901"/>
            <a:chExt cx="3498" cy="610"/>
          </a:xfrm>
        </p:grpSpPr>
        <p:sp>
          <p:nvSpPr>
            <p:cNvPr id="31749" name="Text Box 4"/>
            <p:cNvSpPr txBox="1">
              <a:spLocks noChangeArrowheads="1"/>
            </p:cNvSpPr>
            <p:nvPr/>
          </p:nvSpPr>
          <p:spPr bwMode="auto">
            <a:xfrm>
              <a:off x="1190" y="3097"/>
              <a:ext cx="34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Average cycle inventory =            = </a:t>
              </a:r>
            </a:p>
          </p:txBody>
        </p:sp>
        <p:grpSp>
          <p:nvGrpSpPr>
            <p:cNvPr id="31750" name="Group 11"/>
            <p:cNvGrpSpPr>
              <a:grpSpLocks/>
            </p:cNvGrpSpPr>
            <p:nvPr/>
          </p:nvGrpSpPr>
          <p:grpSpPr bwMode="auto">
            <a:xfrm>
              <a:off x="3656" y="2901"/>
              <a:ext cx="580" cy="610"/>
              <a:chOff x="3696" y="2957"/>
              <a:chExt cx="580" cy="610"/>
            </a:xfrm>
          </p:grpSpPr>
          <p:sp>
            <p:nvSpPr>
              <p:cNvPr id="31754" name="Text Box 5"/>
              <p:cNvSpPr txBox="1">
                <a:spLocks noChangeArrowheads="1"/>
              </p:cNvSpPr>
              <p:nvPr/>
            </p:nvSpPr>
            <p:spPr bwMode="auto">
              <a:xfrm>
                <a:off x="3696" y="2957"/>
                <a:ext cx="580" cy="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en-US" sz="2400" i="1" dirty="0">
                    <a:latin typeface="Times New Roman" pitchFamily="18" charset="0"/>
                  </a:rPr>
                  <a:t>Q</a:t>
                </a:r>
                <a:r>
                  <a:rPr lang="en-US" altLang="en-US" sz="2400" dirty="0"/>
                  <a:t> + 0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en-US" sz="2400" dirty="0"/>
                  <a:t>2</a:t>
                </a:r>
              </a:p>
            </p:txBody>
          </p:sp>
          <p:sp>
            <p:nvSpPr>
              <p:cNvPr id="31755" name="Line 7"/>
              <p:cNvSpPr>
                <a:spLocks noChangeShapeType="1"/>
              </p:cNvSpPr>
              <p:nvPr/>
            </p:nvSpPr>
            <p:spPr bwMode="auto">
              <a:xfrm>
                <a:off x="3750" y="3296"/>
                <a:ext cx="4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751" name="Group 12"/>
            <p:cNvGrpSpPr>
              <a:grpSpLocks/>
            </p:cNvGrpSpPr>
            <p:nvPr/>
          </p:nvGrpSpPr>
          <p:grpSpPr bwMode="auto">
            <a:xfrm>
              <a:off x="4433" y="2901"/>
              <a:ext cx="255" cy="610"/>
              <a:chOff x="4473" y="2957"/>
              <a:chExt cx="255" cy="610"/>
            </a:xfrm>
          </p:grpSpPr>
          <p:sp>
            <p:nvSpPr>
              <p:cNvPr id="31752" name="Text Box 6"/>
              <p:cNvSpPr txBox="1">
                <a:spLocks noChangeArrowheads="1"/>
              </p:cNvSpPr>
              <p:nvPr/>
            </p:nvSpPr>
            <p:spPr bwMode="auto">
              <a:xfrm>
                <a:off x="4473" y="2957"/>
                <a:ext cx="255" cy="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en-US" sz="2400" i="1" dirty="0">
                    <a:latin typeface="Times New Roman" pitchFamily="18" charset="0"/>
                  </a:rPr>
                  <a:t>Q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en-US" sz="2400" dirty="0"/>
                  <a:t>2</a:t>
                </a:r>
              </a:p>
            </p:txBody>
          </p:sp>
          <p:sp>
            <p:nvSpPr>
              <p:cNvPr id="31753" name="Line 8"/>
              <p:cNvSpPr>
                <a:spLocks noChangeShapeType="1"/>
              </p:cNvSpPr>
              <p:nvPr/>
            </p:nvSpPr>
            <p:spPr bwMode="auto">
              <a:xfrm>
                <a:off x="4496" y="3296"/>
                <a:ext cx="2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324389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2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6"/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mtClean="0"/>
              <a:t>Copyright © 2010 Pearson Education, Inc. Publishing as Prentice Hall.</a:t>
            </a:r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Pipeline Inventory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4700" y="1562100"/>
            <a:ext cx="7912100" cy="715963"/>
          </a:xfrm>
        </p:spPr>
        <p:txBody>
          <a:bodyPr/>
          <a:lstStyle/>
          <a:p>
            <a:pPr marL="533400" indent="-533400" eaLnBrk="1" hangingPunct="1"/>
            <a:r>
              <a:rPr lang="en-US" altLang="en-US" dirty="0" smtClean="0"/>
              <a:t>Pipeline inventory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219200" y="2381251"/>
            <a:ext cx="6840538" cy="1384301"/>
            <a:chOff x="726" y="1380"/>
            <a:chExt cx="4309" cy="872"/>
          </a:xfrm>
        </p:grpSpPr>
        <p:sp>
          <p:nvSpPr>
            <p:cNvPr id="32777" name="Text Box 5"/>
            <p:cNvSpPr txBox="1">
              <a:spLocks noChangeArrowheads="1"/>
            </p:cNvSpPr>
            <p:nvPr/>
          </p:nvSpPr>
          <p:spPr bwMode="auto">
            <a:xfrm>
              <a:off x="726" y="1380"/>
              <a:ext cx="4309" cy="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40000"/>
                </a:spcBef>
              </a:pPr>
              <a:r>
                <a:rPr lang="en-US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Average demand during lead time = D</a:t>
              </a:r>
              <a:r>
                <a:rPr lang="en-US" altLang="en-US" sz="2400" baseline="-2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L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</a:pPr>
              <a:r>
                <a:rPr lang="en-US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Average demand per period = d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</a:pPr>
              <a:r>
                <a:rPr lang="en-US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Number of periods in the item’s lead time = L</a:t>
              </a:r>
            </a:p>
          </p:txBody>
        </p:sp>
        <p:sp>
          <p:nvSpPr>
            <p:cNvPr id="32778" name="Line 14"/>
            <p:cNvSpPr>
              <a:spLocks noChangeShapeType="1"/>
            </p:cNvSpPr>
            <p:nvPr/>
          </p:nvSpPr>
          <p:spPr bwMode="auto">
            <a:xfrm>
              <a:off x="4278" y="1411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79" name="Line 16"/>
            <p:cNvSpPr>
              <a:spLocks noChangeShapeType="1"/>
            </p:cNvSpPr>
            <p:nvPr/>
          </p:nvSpPr>
          <p:spPr bwMode="auto">
            <a:xfrm>
              <a:off x="3750" y="1709"/>
              <a:ext cx="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574925" y="4473579"/>
            <a:ext cx="4241800" cy="461963"/>
            <a:chOff x="1022" y="2594"/>
            <a:chExt cx="2672" cy="291"/>
          </a:xfrm>
        </p:grpSpPr>
        <p:sp>
          <p:nvSpPr>
            <p:cNvPr id="32774" name="Text Box 13"/>
            <p:cNvSpPr txBox="1">
              <a:spLocks noChangeArrowheads="1"/>
            </p:cNvSpPr>
            <p:nvPr/>
          </p:nvSpPr>
          <p:spPr bwMode="auto">
            <a:xfrm>
              <a:off x="1022" y="2594"/>
              <a:ext cx="26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Pipeline inventory = D</a:t>
              </a:r>
              <a:r>
                <a:rPr lang="en-US" altLang="en-US" sz="2400" baseline="-2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L</a:t>
              </a:r>
              <a:r>
                <a:rPr lang="en-US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= </a:t>
              </a:r>
              <a:r>
                <a:rPr lang="en-US" altLang="en-US" sz="2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dL</a:t>
              </a:r>
              <a:endParaRPr lang="en-US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  <p:sp>
          <p:nvSpPr>
            <p:cNvPr id="32775" name="Line 15"/>
            <p:cNvSpPr>
              <a:spLocks noChangeShapeType="1"/>
            </p:cNvSpPr>
            <p:nvPr/>
          </p:nvSpPr>
          <p:spPr bwMode="auto">
            <a:xfrm>
              <a:off x="2960" y="264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76" name="Line 18"/>
            <p:cNvSpPr>
              <a:spLocks noChangeShapeType="1"/>
            </p:cNvSpPr>
            <p:nvPr/>
          </p:nvSpPr>
          <p:spPr bwMode="auto">
            <a:xfrm>
              <a:off x="3406" y="2645"/>
              <a:ext cx="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5029388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5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6"/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mtClean="0"/>
              <a:t>Copyright © 2010 Pearson Education, Inc. Publishing as Prentice Hall.</a:t>
            </a:r>
          </a:p>
        </p:txBody>
      </p:sp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457200"/>
            <a:ext cx="82296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Estimating Inventory Levels</a:t>
            </a:r>
          </a:p>
        </p:txBody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dirty="0" smtClean="0">
                <a:solidFill>
                  <a:srgbClr val="B20019"/>
                </a:solidFill>
              </a:rPr>
              <a:t>EXAMPLE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dirty="0" smtClean="0"/>
              <a:t>A plant makes monthly shipments of electric drills to a wholesaler in average lot sizes of 280 drills. The wholesaler’s average demand is 70 drills a week, and the lead time from the plant is 3 weeks. The wholesaler must pay for the inventory from the moment the plant makes a shipment. If the wholesaler is willing to increase its purchase quantity to 350 units, the plant will give priority to the wholesaler and guarantee a lead time of only 2 weeks. What is the effect on the wholesaler’s cycle and pipeline inventories?</a:t>
            </a:r>
          </a:p>
        </p:txBody>
      </p:sp>
    </p:spTree>
    <p:extLst>
      <p:ext uri="{BB962C8B-B14F-4D97-AF65-F5344CB8AC3E}">
        <p14:creationId xmlns:p14="http://schemas.microsoft.com/office/powerpoint/2010/main" val="952077692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6"/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mtClean="0"/>
              <a:t>Copyright © 2010 Pearson Education, Inc. Publishing as Prentice Hall.</a:t>
            </a:r>
          </a:p>
        </p:txBody>
      </p:sp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-228600"/>
            <a:ext cx="82296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Estimating Inventory Levels</a:t>
            </a:r>
          </a:p>
        </p:txBody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4700" y="1371600"/>
            <a:ext cx="7912100" cy="9318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dirty="0" smtClean="0">
                <a:solidFill>
                  <a:srgbClr val="B20019"/>
                </a:solidFill>
              </a:rPr>
              <a:t>SOLUTION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000" dirty="0" smtClean="0"/>
              <a:t>The wholesaler’s current cycle and pipeline inventories are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330325" y="3987800"/>
            <a:ext cx="3767138" cy="400050"/>
            <a:chOff x="1622" y="2848"/>
            <a:chExt cx="2373" cy="252"/>
          </a:xfrm>
        </p:grpSpPr>
        <p:sp>
          <p:nvSpPr>
            <p:cNvPr id="34829" name="Text Box 7"/>
            <p:cNvSpPr txBox="1">
              <a:spLocks noChangeArrowheads="1"/>
            </p:cNvSpPr>
            <p:nvPr/>
          </p:nvSpPr>
          <p:spPr bwMode="auto">
            <a:xfrm>
              <a:off x="1622" y="2848"/>
              <a:ext cx="237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Pipeline inventory = D</a:t>
              </a:r>
              <a:r>
                <a:rPr lang="en-US" altLang="en-US" sz="2000" baseline="-2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L</a:t>
              </a:r>
              <a:r>
                <a:rPr lang="en-US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= </a:t>
              </a:r>
              <a:r>
                <a:rPr lang="en-US" altLang="en-US" sz="2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dL</a:t>
              </a:r>
              <a:r>
                <a:rPr lang="en-US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=</a:t>
              </a:r>
            </a:p>
          </p:txBody>
        </p:sp>
        <p:sp>
          <p:nvSpPr>
            <p:cNvPr id="34830" name="Line 8"/>
            <p:cNvSpPr>
              <a:spLocks noChangeShapeType="1"/>
            </p:cNvSpPr>
            <p:nvPr/>
          </p:nvSpPr>
          <p:spPr bwMode="auto">
            <a:xfrm>
              <a:off x="3257" y="2890"/>
              <a:ext cx="1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1" name="Line 9"/>
            <p:cNvSpPr>
              <a:spLocks noChangeShapeType="1"/>
            </p:cNvSpPr>
            <p:nvPr/>
          </p:nvSpPr>
          <p:spPr bwMode="auto">
            <a:xfrm>
              <a:off x="3619" y="2890"/>
              <a:ext cx="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130425" y="2847975"/>
            <a:ext cx="3076576" cy="822325"/>
            <a:chOff x="998" y="1890"/>
            <a:chExt cx="1938" cy="518"/>
          </a:xfrm>
        </p:grpSpPr>
        <p:sp>
          <p:nvSpPr>
            <p:cNvPr id="34825" name="Text Box 11"/>
            <p:cNvSpPr txBox="1">
              <a:spLocks noChangeArrowheads="1"/>
            </p:cNvSpPr>
            <p:nvPr/>
          </p:nvSpPr>
          <p:spPr bwMode="auto">
            <a:xfrm>
              <a:off x="998" y="2047"/>
              <a:ext cx="193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Cycle inventory =       = </a:t>
              </a:r>
            </a:p>
          </p:txBody>
        </p:sp>
        <p:grpSp>
          <p:nvGrpSpPr>
            <p:cNvPr id="34826" name="Group 18"/>
            <p:cNvGrpSpPr>
              <a:grpSpLocks/>
            </p:cNvGrpSpPr>
            <p:nvPr/>
          </p:nvGrpSpPr>
          <p:grpSpPr bwMode="auto">
            <a:xfrm>
              <a:off x="2420" y="1890"/>
              <a:ext cx="232" cy="518"/>
              <a:chOff x="2532" y="1858"/>
              <a:chExt cx="232" cy="518"/>
            </a:xfrm>
          </p:grpSpPr>
          <p:sp>
            <p:nvSpPr>
              <p:cNvPr id="34827" name="Text Box 16"/>
              <p:cNvSpPr txBox="1">
                <a:spLocks noChangeArrowheads="1"/>
              </p:cNvSpPr>
              <p:nvPr/>
            </p:nvSpPr>
            <p:spPr bwMode="auto">
              <a:xfrm>
                <a:off x="2532" y="1858"/>
                <a:ext cx="232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en-US" sz="2000" i="1" dirty="0">
                    <a:latin typeface="Times New Roman" pitchFamily="18" charset="0"/>
                  </a:rPr>
                  <a:t>Q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en-US" sz="2000" dirty="0"/>
                  <a:t>2</a:t>
                </a:r>
              </a:p>
            </p:txBody>
          </p:sp>
          <p:sp>
            <p:nvSpPr>
              <p:cNvPr id="34828" name="Line 17"/>
              <p:cNvSpPr>
                <a:spLocks noChangeShapeType="1"/>
              </p:cNvSpPr>
              <p:nvPr/>
            </p:nvSpPr>
            <p:spPr bwMode="auto">
              <a:xfrm>
                <a:off x="2544" y="2144"/>
                <a:ext cx="20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87093" name="Text Box 21"/>
          <p:cNvSpPr txBox="1">
            <a:spLocks noChangeArrowheads="1"/>
          </p:cNvSpPr>
          <p:nvPr/>
        </p:nvSpPr>
        <p:spPr bwMode="auto">
          <a:xfrm>
            <a:off x="5026025" y="3097213"/>
            <a:ext cx="12121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dirty="0"/>
              <a:t>140 drills</a:t>
            </a:r>
          </a:p>
        </p:txBody>
      </p:sp>
      <p:sp>
        <p:nvSpPr>
          <p:cNvPr id="387094" name="Text Box 22"/>
          <p:cNvSpPr txBox="1">
            <a:spLocks noChangeArrowheads="1"/>
          </p:cNvSpPr>
          <p:nvPr/>
        </p:nvSpPr>
        <p:spPr bwMode="auto">
          <a:xfrm>
            <a:off x="4962525" y="3986213"/>
            <a:ext cx="30203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dirty="0"/>
              <a:t>(70 drills/week)(3 weeks)</a:t>
            </a:r>
          </a:p>
        </p:txBody>
      </p:sp>
      <p:sp>
        <p:nvSpPr>
          <p:cNvPr id="387095" name="Text Box 23"/>
          <p:cNvSpPr txBox="1">
            <a:spLocks noChangeArrowheads="1"/>
          </p:cNvSpPr>
          <p:nvPr/>
        </p:nvSpPr>
        <p:spPr bwMode="auto">
          <a:xfrm>
            <a:off x="4733925" y="4430713"/>
            <a:ext cx="14318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dirty="0"/>
              <a:t>= 210 drills</a:t>
            </a:r>
          </a:p>
        </p:txBody>
      </p:sp>
    </p:spTree>
    <p:extLst>
      <p:ext uri="{BB962C8B-B14F-4D97-AF65-F5344CB8AC3E}">
        <p14:creationId xmlns:p14="http://schemas.microsoft.com/office/powerpoint/2010/main" val="2258964094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7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387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387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1000"/>
                                        <p:tgtEl>
                                          <p:spTgt spid="387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5" grpId="0"/>
      <p:bldP spid="387093" grpId="0"/>
      <p:bldP spid="387094" grpId="0"/>
      <p:bldP spid="38709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6"/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mtClean="0"/>
              <a:t>Copyright © 2010 Pearson Education, Inc. Publishing as Prentice Hall.</a:t>
            </a:r>
          </a:p>
        </p:txBody>
      </p:sp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4800"/>
            <a:ext cx="82296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Estimating Inventory Levels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4700" y="1460500"/>
            <a:ext cx="7912100" cy="766763"/>
          </a:xfrm>
        </p:spPr>
        <p:txBody>
          <a:bodyPr/>
          <a:lstStyle/>
          <a:p>
            <a:pPr marL="355600" indent="-355600" eaLnBrk="1" hangingPunct="1">
              <a:buFont typeface="Wingdings" pitchFamily="2" charset="2"/>
              <a:buNone/>
              <a:tabLst>
                <a:tab pos="3683000" algn="r"/>
              </a:tabLst>
            </a:pPr>
            <a:r>
              <a:rPr lang="en-US" altLang="en-US" sz="2000" dirty="0" smtClean="0"/>
              <a:t>1.	Given the average lot size, average demand during a period, and the number of periods of lead time:</a:t>
            </a:r>
          </a:p>
        </p:txBody>
      </p:sp>
      <p:sp>
        <p:nvSpPr>
          <p:cNvPr id="388100" name="Rectangle 4"/>
          <p:cNvSpPr>
            <a:spLocks noChangeArrowheads="1"/>
          </p:cNvSpPr>
          <p:nvPr/>
        </p:nvSpPr>
        <p:spPr bwMode="auto">
          <a:xfrm>
            <a:off x="774700" y="3987800"/>
            <a:ext cx="791210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Font typeface="Wingdings" pitchFamily="2" charset="2"/>
              <a:buNone/>
            </a:pPr>
            <a:r>
              <a:rPr lang="en-US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2.</a:t>
            </a:r>
            <a:r>
              <a:rPr lang="en-US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	To compute cycle inventory, simply divide average lot size by 2. To compute pipeline inventory, multiply average demand by lead time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130300" y="5194300"/>
            <a:ext cx="3886200" cy="792163"/>
            <a:chOff x="712" y="3272"/>
            <a:chExt cx="2448" cy="499"/>
          </a:xfrm>
        </p:grpSpPr>
        <p:sp>
          <p:nvSpPr>
            <p:cNvPr id="35851" name="Rectangle 6"/>
            <p:cNvSpPr>
              <a:spLocks noChangeArrowheads="1"/>
            </p:cNvSpPr>
            <p:nvPr/>
          </p:nvSpPr>
          <p:spPr bwMode="auto">
            <a:xfrm>
              <a:off x="2280" y="3272"/>
              <a:ext cx="880" cy="48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NZ" altLang="en-US"/>
            </a:p>
          </p:txBody>
        </p:sp>
        <p:sp>
          <p:nvSpPr>
            <p:cNvPr id="35852" name="Rectangle 7"/>
            <p:cNvSpPr>
              <a:spLocks noChangeArrowheads="1"/>
            </p:cNvSpPr>
            <p:nvPr/>
          </p:nvSpPr>
          <p:spPr bwMode="auto">
            <a:xfrm>
              <a:off x="712" y="3280"/>
              <a:ext cx="1560" cy="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55600" indent="-355600"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20019"/>
                </a:buClr>
                <a:buFont typeface="Wingdings" pitchFamily="2" charset="2"/>
                <a:buNone/>
              </a:pPr>
              <a:r>
                <a:rPr lang="en-US" altLang="en-US" sz="2000" b="1"/>
                <a:t>Cycle inventory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20019"/>
                </a:buClr>
                <a:buFont typeface="Wingdings" pitchFamily="2" charset="2"/>
                <a:buNone/>
              </a:pPr>
              <a:r>
                <a:rPr lang="en-US" altLang="en-US" sz="2000" b="1"/>
                <a:t>Pipeline inventory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130300" y="2400300"/>
            <a:ext cx="3886200" cy="1287463"/>
            <a:chOff x="712" y="1512"/>
            <a:chExt cx="2448" cy="811"/>
          </a:xfrm>
        </p:grpSpPr>
        <p:sp>
          <p:nvSpPr>
            <p:cNvPr id="35849" name="Rectangle 5"/>
            <p:cNvSpPr>
              <a:spLocks noChangeArrowheads="1"/>
            </p:cNvSpPr>
            <p:nvPr/>
          </p:nvSpPr>
          <p:spPr bwMode="auto">
            <a:xfrm>
              <a:off x="2280" y="1512"/>
              <a:ext cx="880" cy="71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NZ" altLang="en-US"/>
            </a:p>
          </p:txBody>
        </p:sp>
        <p:sp>
          <p:nvSpPr>
            <p:cNvPr id="35850" name="Rectangle 8"/>
            <p:cNvSpPr>
              <a:spLocks noChangeArrowheads="1"/>
            </p:cNvSpPr>
            <p:nvPr/>
          </p:nvSpPr>
          <p:spPr bwMode="auto">
            <a:xfrm>
              <a:off x="712" y="1512"/>
              <a:ext cx="1456" cy="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55600" indent="-355600"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tabLst>
                  <a:tab pos="3683000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20019"/>
                </a:buClr>
                <a:buFont typeface="Wingdings" pitchFamily="2" charset="2"/>
                <a:buNone/>
              </a:pPr>
              <a:r>
                <a:rPr lang="en-US" altLang="en-US" sz="2000" b="1"/>
                <a:t>Average lot size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20019"/>
                </a:buClr>
                <a:buFont typeface="Wingdings" pitchFamily="2" charset="2"/>
                <a:buNone/>
              </a:pPr>
              <a:r>
                <a:rPr lang="en-US" altLang="en-US" sz="2000" b="1"/>
                <a:t>Average demand</a:t>
              </a:r>
            </a:p>
            <a:p>
              <a:pPr>
                <a:lnSpc>
                  <a:spcPct val="90000"/>
                </a:lnSpc>
                <a:spcBef>
                  <a:spcPct val="40000"/>
                </a:spcBef>
                <a:buClr>
                  <a:srgbClr val="B20019"/>
                </a:buClr>
                <a:buFont typeface="Wingdings" pitchFamily="2" charset="2"/>
                <a:buNone/>
              </a:pPr>
              <a:r>
                <a:rPr lang="en-US" altLang="en-US" sz="2000" b="1"/>
                <a:t>Lead time</a:t>
              </a:r>
            </a:p>
          </p:txBody>
        </p:sp>
      </p:grpSp>
      <p:sp>
        <p:nvSpPr>
          <p:cNvPr id="388105" name="Rectangle 9"/>
          <p:cNvSpPr>
            <a:spLocks noChangeArrowheads="1"/>
          </p:cNvSpPr>
          <p:nvPr/>
        </p:nvSpPr>
        <p:spPr bwMode="auto">
          <a:xfrm>
            <a:off x="4203700" y="2400300"/>
            <a:ext cx="7874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Font typeface="Wingdings" pitchFamily="2" charset="2"/>
              <a:buNone/>
            </a:pPr>
            <a:r>
              <a:rPr lang="en-US" altLang="en-US" sz="2000" b="1"/>
              <a:t>350</a:t>
            </a:r>
          </a:p>
          <a:p>
            <a:pPr algn="r"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Font typeface="Wingdings" pitchFamily="2" charset="2"/>
              <a:buNone/>
            </a:pPr>
            <a:r>
              <a:rPr lang="en-US" altLang="en-US" sz="2000" b="1"/>
              <a:t>70</a:t>
            </a:r>
          </a:p>
          <a:p>
            <a:pPr algn="r"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Font typeface="Wingdings" pitchFamily="2" charset="2"/>
              <a:buNone/>
            </a:pPr>
            <a:r>
              <a:rPr lang="en-US" altLang="en-US" sz="2000" b="1"/>
              <a:t>2</a:t>
            </a:r>
          </a:p>
        </p:txBody>
      </p:sp>
      <p:sp>
        <p:nvSpPr>
          <p:cNvPr id="388106" name="Rectangle 10"/>
          <p:cNvSpPr>
            <a:spLocks noChangeArrowheads="1"/>
          </p:cNvSpPr>
          <p:nvPr/>
        </p:nvSpPr>
        <p:spPr bwMode="auto">
          <a:xfrm>
            <a:off x="4394200" y="5207000"/>
            <a:ext cx="6477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683000" algn="r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Font typeface="Wingdings" pitchFamily="2" charset="2"/>
              <a:buNone/>
            </a:pPr>
            <a:r>
              <a:rPr lang="en-US" altLang="en-US" sz="2000" b="1"/>
              <a:t>175</a:t>
            </a:r>
          </a:p>
          <a:p>
            <a:pPr>
              <a:lnSpc>
                <a:spcPct val="90000"/>
              </a:lnSpc>
              <a:spcBef>
                <a:spcPct val="40000"/>
              </a:spcBef>
              <a:buClr>
                <a:srgbClr val="B20019"/>
              </a:buClr>
              <a:buFont typeface="Wingdings" pitchFamily="2" charset="2"/>
              <a:buNone/>
            </a:pPr>
            <a:r>
              <a:rPr lang="en-US" altLang="en-US" sz="2000" b="1"/>
              <a:t>140</a:t>
            </a:r>
          </a:p>
        </p:txBody>
      </p:sp>
    </p:spTree>
    <p:extLst>
      <p:ext uri="{BB962C8B-B14F-4D97-AF65-F5344CB8AC3E}">
        <p14:creationId xmlns:p14="http://schemas.microsoft.com/office/powerpoint/2010/main" val="1394113965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88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388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388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1000"/>
                                        <p:tgtEl>
                                          <p:spTgt spid="388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099" grpId="0"/>
      <p:bldP spid="388100" grpId="0"/>
      <p:bldP spid="388105" grpId="0"/>
      <p:bldP spid="38810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Service-Location Tradeoff</a:t>
            </a:r>
            <a:endParaRPr lang="en-US" sz="40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2162969"/>
            <a:ext cx="634365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55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1600200"/>
          </a:xfrm>
        </p:spPr>
        <p:txBody>
          <a:bodyPr/>
          <a:lstStyle/>
          <a:p>
            <a:r>
              <a:rPr lang="en-US" sz="4000" dirty="0" smtClean="0"/>
              <a:t>TLC evaluation and </a:t>
            </a:r>
            <a:br>
              <a:rPr lang="en-US" sz="4000" dirty="0" smtClean="0"/>
            </a:br>
            <a:r>
              <a:rPr lang="en-US" sz="4000" dirty="0" smtClean="0"/>
              <a:t>Dynamic Updating </a:t>
            </a:r>
            <a:endParaRPr lang="en-US" sz="40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81200"/>
            <a:ext cx="63627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69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Checklist of factors in </a:t>
            </a:r>
            <a:br>
              <a:rPr lang="en-US" sz="4000" dirty="0" smtClean="0"/>
            </a:br>
            <a:r>
              <a:rPr lang="en-US" sz="4000" dirty="0" smtClean="0"/>
              <a:t>location decisions</a:t>
            </a:r>
            <a:endParaRPr lang="en-US" sz="40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2" y="1648619"/>
            <a:ext cx="646747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4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Location Decisions in Practice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Belgian patisserie – Poppies International</a:t>
            </a:r>
          </a:p>
          <a:p>
            <a:endParaRPr lang="en-US" dirty="0" smtClean="0"/>
          </a:p>
          <a:p>
            <a:r>
              <a:rPr lang="en-US" dirty="0" smtClean="0"/>
              <a:t>Proximity to a major airport</a:t>
            </a:r>
          </a:p>
          <a:p>
            <a:r>
              <a:rPr lang="en-US" dirty="0" smtClean="0"/>
              <a:t>The need for a large daily supply of eggs and fresh cream</a:t>
            </a:r>
          </a:p>
          <a:p>
            <a:r>
              <a:rPr lang="en-US" dirty="0" smtClean="0"/>
              <a:t>Utility costs</a:t>
            </a:r>
          </a:p>
          <a:p>
            <a:endParaRPr lang="en-US" dirty="0"/>
          </a:p>
          <a:p>
            <a:r>
              <a:rPr lang="en-US" dirty="0" smtClean="0"/>
              <a:t>Use spreadsheet analysis to estimate TLC</a:t>
            </a:r>
          </a:p>
          <a:p>
            <a:r>
              <a:rPr lang="en-US" dirty="0"/>
              <a:t>U</a:t>
            </a:r>
            <a:r>
              <a:rPr lang="en-US" dirty="0" smtClean="0"/>
              <a:t>se a weighted average approach to incorporate multiple factors in location decision</a:t>
            </a:r>
          </a:p>
          <a:p>
            <a:r>
              <a:rPr lang="en-US" dirty="0" smtClean="0"/>
              <a:t>Use a regression based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38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Geographical - Spatial Location Analysis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Quantifies supply and demand 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Used when transportation cost is important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Considers infrastructure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Supply chain cost analysis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Customer density analysis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Comparison of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Total Landed Costs</a:t>
            </a:r>
          </a:p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622389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8162925" cy="1090613"/>
          </a:xfrm>
        </p:spPr>
        <p:txBody>
          <a:bodyPr lIns="92075" tIns="46038" rIns="92075" bIns="46038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400" b="1" dirty="0" smtClean="0">
                <a:latin typeface="Albertus Extra Bold" charset="0"/>
                <a:ea typeface="ＭＳ Ｐゴシック" pitchFamily="34" charset="-128"/>
              </a:rPr>
              <a:t>Capacity Location: Spatial analysis:</a:t>
            </a:r>
            <a:r>
              <a:rPr lang="en-US" altLang="en-US" sz="2400" dirty="0" smtClean="0">
                <a:ea typeface="ＭＳ Ｐゴシック" pitchFamily="34" charset="-128"/>
              </a:rPr>
              <a:t/>
            </a:r>
            <a:br>
              <a:rPr lang="en-US" altLang="en-US" sz="2400" dirty="0" smtClean="0">
                <a:ea typeface="ＭＳ Ｐゴシック" pitchFamily="34" charset="-128"/>
              </a:rPr>
            </a:br>
            <a:r>
              <a:rPr lang="en-US" altLang="en-US" sz="2400" dirty="0" smtClean="0">
                <a:ea typeface="ＭＳ Ｐゴシック" pitchFamily="34" charset="-128"/>
              </a:rPr>
              <a:t>US product distribution for a major appliance manufacturer: Customer Density</a:t>
            </a:r>
          </a:p>
        </p:txBody>
      </p:sp>
      <p:pic>
        <p:nvPicPr>
          <p:cNvPr id="48131" name="Picture 4" descr="US_major appliance mfgr density map"/>
          <p:cNvPicPr>
            <a:picLocks noChangeAspect="1" noChangeArrowheads="1"/>
          </p:cNvPicPr>
          <p:nvPr/>
        </p:nvPicPr>
        <p:blipFill>
          <a:blip r:embed="rId3">
            <a:lum bright="-42000" contras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1501775"/>
            <a:ext cx="6848475" cy="534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234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Network Analysis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Locations and connections are considered as a system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Sizing and timing are related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Future expansion should be considered as well</a:t>
            </a:r>
          </a:p>
          <a:p>
            <a:pPr eaLnBrk="1" hangingPunct="1"/>
            <a:endParaRPr lang="en-US" altLang="en-US" dirty="0" smtClean="0">
              <a:ea typeface="ＭＳ Ｐゴシック" pitchFamily="34" charset="-128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414650"/>
            <a:ext cx="5105400" cy="34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1849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Centralization vs. Distribution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Interaction between capacity size and location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Centralization: </a:t>
            </a:r>
            <a:r>
              <a:rPr lang="ja-JP" altLang="en-US" smtClean="0"/>
              <a:t>“</a:t>
            </a:r>
            <a:r>
              <a:rPr lang="en-US" altLang="ja-JP" smtClean="0"/>
              <a:t>bigger is better</a:t>
            </a:r>
            <a:r>
              <a:rPr lang="ja-JP" altLang="en-US" smtClean="0"/>
              <a:t>”</a:t>
            </a:r>
            <a:endParaRPr lang="en-US" altLang="ja-JP" smtClean="0"/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Distribution: </a:t>
            </a:r>
            <a:r>
              <a:rPr lang="ja-JP" altLang="en-US" smtClean="0"/>
              <a:t>“</a:t>
            </a:r>
            <a:r>
              <a:rPr lang="en-US" altLang="ja-JP" smtClean="0"/>
              <a:t>closer is better</a:t>
            </a:r>
            <a:r>
              <a:rPr lang="ja-JP" altLang="en-US" smtClean="0"/>
              <a:t>”</a:t>
            </a:r>
            <a:endParaRPr lang="en-US" alt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92177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Benefits of Centralization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Centralize to allow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resource sharing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Financial benefits from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economies of scale</a:t>
            </a:r>
            <a:r>
              <a:rPr lang="en-US" altLang="en-US" smtClean="0">
                <a:ea typeface="ＭＳ Ｐゴシック" pitchFamily="34" charset="-128"/>
              </a:rPr>
              <a:t> and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risk pooling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Often better for ensuring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consistent</a:t>
            </a:r>
            <a:r>
              <a:rPr lang="en-US" altLang="en-US" smtClean="0">
                <a:ea typeface="ＭＳ Ｐゴシック" pitchFamily="34" charset="-128"/>
              </a:rPr>
              <a:t> quality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Example: Airline hub-and-spoke networks</a:t>
            </a:r>
          </a:p>
        </p:txBody>
      </p:sp>
    </p:spTree>
    <p:extLst>
      <p:ext uri="{BB962C8B-B14F-4D97-AF65-F5344CB8AC3E}">
        <p14:creationId xmlns:p14="http://schemas.microsoft.com/office/powerpoint/2010/main" val="14432541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Benefits of Distribution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Retail facilities: customers visit nearby locations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Delivery services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Customer convenience</a:t>
            </a:r>
          </a:p>
          <a:p>
            <a:pPr lvl="1" eaLnBrk="1" hangingPunct="1"/>
            <a:r>
              <a:rPr lang="en-US" altLang="en-US" smtClean="0">
                <a:ea typeface="ＭＳ Ｐゴシック" pitchFamily="34" charset="-128"/>
              </a:rPr>
              <a:t>Banking</a:t>
            </a:r>
          </a:p>
          <a:p>
            <a:pPr lvl="1" eaLnBrk="1" hangingPunct="1"/>
            <a:r>
              <a:rPr lang="en-US" altLang="en-US" smtClean="0">
                <a:ea typeface="ＭＳ Ｐゴシック" pitchFamily="34" charset="-128"/>
              </a:rPr>
              <a:t>Emergency services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Local presence</a:t>
            </a:r>
          </a:p>
        </p:txBody>
      </p:sp>
    </p:spTree>
    <p:extLst>
      <p:ext uri="{BB962C8B-B14F-4D97-AF65-F5344CB8AC3E}">
        <p14:creationId xmlns:p14="http://schemas.microsoft.com/office/powerpoint/2010/main" val="30734935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>
                <a:ea typeface="ＭＳ Ｐゴシック" pitchFamily="34" charset="-128"/>
              </a:rPr>
              <a:t>Outbound Transportation Economics</a:t>
            </a:r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What does it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cost</a:t>
            </a:r>
            <a:r>
              <a:rPr lang="en-US" altLang="en-US" smtClean="0">
                <a:ea typeface="ＭＳ Ｐゴシック" pitchFamily="34" charset="-128"/>
              </a:rPr>
              <a:t> to ship from central location to distributed customer base?</a:t>
            </a:r>
          </a:p>
          <a:p>
            <a:pPr eaLnBrk="1" hangingPunct="1"/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Costs </a:t>
            </a:r>
            <a:r>
              <a:rPr lang="en-US" altLang="en-US" i="1" smtClean="0">
                <a:solidFill>
                  <a:srgbClr val="0800B0"/>
                </a:solidFill>
                <a:ea typeface="ＭＳ Ｐゴシック" pitchFamily="34" charset="-128"/>
              </a:rPr>
              <a:t>increase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in scale as the distance increases</a:t>
            </a:r>
          </a:p>
          <a:p>
            <a:pPr eaLnBrk="1" hangingPunct="1"/>
            <a:r>
              <a:rPr lang="en-US" altLang="en-US" smtClean="0">
                <a:solidFill>
                  <a:srgbClr val="800000"/>
                </a:solidFill>
                <a:ea typeface="ＭＳ Ｐゴシック" pitchFamily="34" charset="-128"/>
              </a:rPr>
              <a:t>Trade-off: costs of transportation vs. costs of inventory and capacity</a:t>
            </a:r>
          </a:p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51804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949325" y="2117725"/>
            <a:ext cx="6711950" cy="372268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7319963" y="4589463"/>
            <a:ext cx="1658937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Size of area served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by one location</a:t>
            </a:r>
            <a:endParaRPr lang="en-US" altLang="en-US" sz="20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1595438" y="2339975"/>
            <a:ext cx="5653087" cy="28702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6325" name="Freeform 5"/>
          <p:cNvSpPr>
            <a:spLocks/>
          </p:cNvSpPr>
          <p:nvPr/>
        </p:nvSpPr>
        <p:spPr bwMode="auto">
          <a:xfrm>
            <a:off x="1601788" y="3006725"/>
            <a:ext cx="5651500" cy="2171700"/>
          </a:xfrm>
          <a:custGeom>
            <a:avLst/>
            <a:gdLst>
              <a:gd name="T0" fmla="*/ 0 w 3737"/>
              <a:gd name="T1" fmla="*/ 0 h 1804"/>
              <a:gd name="T2" fmla="*/ 2147483647 w 3737"/>
              <a:gd name="T3" fmla="*/ 2147483647 h 1804"/>
              <a:gd name="T4" fmla="*/ 2147483647 w 3737"/>
              <a:gd name="T5" fmla="*/ 2147483647 h 1804"/>
              <a:gd name="T6" fmla="*/ 2147483647 w 3737"/>
              <a:gd name="T7" fmla="*/ 2147483647 h 1804"/>
              <a:gd name="T8" fmla="*/ 2147483647 w 3737"/>
              <a:gd name="T9" fmla="*/ 2147483647 h 18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37"/>
              <a:gd name="T16" fmla="*/ 0 h 1804"/>
              <a:gd name="T17" fmla="*/ 3737 w 3737"/>
              <a:gd name="T18" fmla="*/ 1804 h 18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37" h="1804">
                <a:moveTo>
                  <a:pt x="0" y="0"/>
                </a:moveTo>
                <a:cubicBezTo>
                  <a:pt x="77" y="235"/>
                  <a:pt x="125" y="449"/>
                  <a:pt x="344" y="683"/>
                </a:cubicBezTo>
                <a:cubicBezTo>
                  <a:pt x="563" y="917"/>
                  <a:pt x="945" y="1236"/>
                  <a:pt x="1313" y="1406"/>
                </a:cubicBezTo>
                <a:cubicBezTo>
                  <a:pt x="1681" y="1576"/>
                  <a:pt x="2150" y="1639"/>
                  <a:pt x="2554" y="1705"/>
                </a:cubicBezTo>
                <a:cubicBezTo>
                  <a:pt x="2958" y="1771"/>
                  <a:pt x="3491" y="1784"/>
                  <a:pt x="3737" y="1804"/>
                </a:cubicBezTo>
              </a:path>
            </a:pathLst>
          </a:custGeom>
          <a:noFill/>
          <a:ln w="34925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Freeform 6"/>
          <p:cNvSpPr>
            <a:spLocks/>
          </p:cNvSpPr>
          <p:nvPr/>
        </p:nvSpPr>
        <p:spPr bwMode="auto">
          <a:xfrm>
            <a:off x="1601788" y="3448050"/>
            <a:ext cx="5656262" cy="1435100"/>
          </a:xfrm>
          <a:custGeom>
            <a:avLst/>
            <a:gdLst>
              <a:gd name="T0" fmla="*/ 0 w 3563"/>
              <a:gd name="T1" fmla="*/ 2147483647 h 1192"/>
              <a:gd name="T2" fmla="*/ 2147483647 w 3563"/>
              <a:gd name="T3" fmla="*/ 2147483647 h 1192"/>
              <a:gd name="T4" fmla="*/ 2147483647 w 3563"/>
              <a:gd name="T5" fmla="*/ 2147483647 h 1192"/>
              <a:gd name="T6" fmla="*/ 2147483647 w 3563"/>
              <a:gd name="T7" fmla="*/ 0 h 1192"/>
              <a:gd name="T8" fmla="*/ 0 60000 65536"/>
              <a:gd name="T9" fmla="*/ 0 60000 65536"/>
              <a:gd name="T10" fmla="*/ 0 60000 65536"/>
              <a:gd name="T11" fmla="*/ 0 60000 65536"/>
              <a:gd name="T12" fmla="*/ 0 w 3563"/>
              <a:gd name="T13" fmla="*/ 0 h 1192"/>
              <a:gd name="T14" fmla="*/ 3563 w 3563"/>
              <a:gd name="T15" fmla="*/ 1192 h 1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63" h="1192">
                <a:moveTo>
                  <a:pt x="0" y="1192"/>
                </a:moveTo>
                <a:cubicBezTo>
                  <a:pt x="622" y="1149"/>
                  <a:pt x="1245" y="1106"/>
                  <a:pt x="1719" y="1000"/>
                </a:cubicBezTo>
                <a:cubicBezTo>
                  <a:pt x="2193" y="894"/>
                  <a:pt x="2537" y="725"/>
                  <a:pt x="2844" y="558"/>
                </a:cubicBezTo>
                <a:cubicBezTo>
                  <a:pt x="3151" y="391"/>
                  <a:pt x="3357" y="195"/>
                  <a:pt x="3563" y="0"/>
                </a:cubicBezTo>
              </a:path>
            </a:pathLst>
          </a:custGeom>
          <a:noFill/>
          <a:ln w="34925">
            <a:solidFill>
              <a:srgbClr val="33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7" name="Freeform 7"/>
          <p:cNvSpPr>
            <a:spLocks/>
          </p:cNvSpPr>
          <p:nvPr/>
        </p:nvSpPr>
        <p:spPr bwMode="auto">
          <a:xfrm>
            <a:off x="1601788" y="2486025"/>
            <a:ext cx="5641975" cy="1747838"/>
          </a:xfrm>
          <a:custGeom>
            <a:avLst/>
            <a:gdLst>
              <a:gd name="T0" fmla="*/ 0 w 3554"/>
              <a:gd name="T1" fmla="*/ 0 h 1452"/>
              <a:gd name="T2" fmla="*/ 2147483647 w 3554"/>
              <a:gd name="T3" fmla="*/ 2147483647 h 1452"/>
              <a:gd name="T4" fmla="*/ 2147483647 w 3554"/>
              <a:gd name="T5" fmla="*/ 2147483647 h 1452"/>
              <a:gd name="T6" fmla="*/ 2147483647 w 3554"/>
              <a:gd name="T7" fmla="*/ 2147483647 h 1452"/>
              <a:gd name="T8" fmla="*/ 2147483647 w 3554"/>
              <a:gd name="T9" fmla="*/ 2147483647 h 1452"/>
              <a:gd name="T10" fmla="*/ 2147483647 w 3554"/>
              <a:gd name="T11" fmla="*/ 2147483647 h 14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54"/>
              <a:gd name="T19" fmla="*/ 0 h 1452"/>
              <a:gd name="T20" fmla="*/ 3554 w 3554"/>
              <a:gd name="T21" fmla="*/ 1452 h 145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54" h="1452">
                <a:moveTo>
                  <a:pt x="0" y="0"/>
                </a:moveTo>
                <a:cubicBezTo>
                  <a:pt x="55" y="116"/>
                  <a:pt x="207" y="503"/>
                  <a:pt x="331" y="696"/>
                </a:cubicBezTo>
                <a:cubicBezTo>
                  <a:pt x="455" y="889"/>
                  <a:pt x="570" y="1034"/>
                  <a:pt x="746" y="1156"/>
                </a:cubicBezTo>
                <a:cubicBezTo>
                  <a:pt x="922" y="1278"/>
                  <a:pt x="1086" y="1404"/>
                  <a:pt x="1389" y="1428"/>
                </a:cubicBezTo>
                <a:cubicBezTo>
                  <a:pt x="1692" y="1452"/>
                  <a:pt x="2202" y="1410"/>
                  <a:pt x="2563" y="1299"/>
                </a:cubicBezTo>
                <a:cubicBezTo>
                  <a:pt x="2924" y="1188"/>
                  <a:pt x="3348" y="872"/>
                  <a:pt x="3554" y="759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482600" y="2246313"/>
            <a:ext cx="8620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Cost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per unit</a:t>
            </a:r>
            <a:endParaRPr lang="en-US" altLang="en-US" sz="20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6329" name="Line 12"/>
          <p:cNvSpPr>
            <a:spLocks noChangeShapeType="1"/>
          </p:cNvSpPr>
          <p:nvPr/>
        </p:nvSpPr>
        <p:spPr bwMode="auto">
          <a:xfrm>
            <a:off x="4083050" y="4205288"/>
            <a:ext cx="0" cy="1000125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0" name="Text Box 13"/>
          <p:cNvSpPr txBox="1">
            <a:spLocks noChangeArrowheads="1"/>
          </p:cNvSpPr>
          <p:nvPr/>
        </p:nvSpPr>
        <p:spPr bwMode="auto">
          <a:xfrm>
            <a:off x="3184525" y="5273675"/>
            <a:ext cx="209232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Economically optimal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size of area served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from one location</a:t>
            </a:r>
            <a:endParaRPr lang="en-US" altLang="en-US" sz="10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6331" name="AutoShape 14"/>
          <p:cNvSpPr>
            <a:spLocks noChangeArrowheads="1"/>
          </p:cNvSpPr>
          <p:nvPr/>
        </p:nvSpPr>
        <p:spPr bwMode="auto">
          <a:xfrm>
            <a:off x="1071563" y="5299075"/>
            <a:ext cx="2155825" cy="552450"/>
          </a:xfrm>
          <a:prstGeom prst="leftArrow">
            <a:avLst>
              <a:gd name="adj1" fmla="val 50000"/>
              <a:gd name="adj2" fmla="val 97557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i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rPr>
              <a:t>Distributed network</a:t>
            </a:r>
          </a:p>
        </p:txBody>
      </p:sp>
      <p:sp>
        <p:nvSpPr>
          <p:cNvPr id="56332" name="AutoShape 15"/>
          <p:cNvSpPr>
            <a:spLocks noChangeArrowheads="1"/>
          </p:cNvSpPr>
          <p:nvPr/>
        </p:nvSpPr>
        <p:spPr bwMode="auto">
          <a:xfrm>
            <a:off x="5308600" y="5313363"/>
            <a:ext cx="2246313" cy="592137"/>
          </a:xfrm>
          <a:prstGeom prst="rightArrow">
            <a:avLst>
              <a:gd name="adj1" fmla="val 50000"/>
              <a:gd name="adj2" fmla="val 94839"/>
            </a:avLst>
          </a:prstGeom>
          <a:solidFill>
            <a:srgbClr val="33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i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rPr>
              <a:t>Centralized network</a:t>
            </a:r>
          </a:p>
        </p:txBody>
      </p:sp>
      <p:sp>
        <p:nvSpPr>
          <p:cNvPr id="56333" name="Text Box 16"/>
          <p:cNvSpPr txBox="1">
            <a:spLocks noChangeArrowheads="1"/>
          </p:cNvSpPr>
          <p:nvPr/>
        </p:nvSpPr>
        <p:spPr bwMode="auto">
          <a:xfrm>
            <a:off x="1484313" y="5251450"/>
            <a:ext cx="25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latin typeface="Arial" pitchFamily="34" charset="0"/>
                <a:ea typeface="ＭＳ Ｐゴシック" pitchFamily="34" charset="-128"/>
              </a:rPr>
              <a:t>0</a:t>
            </a:r>
          </a:p>
        </p:txBody>
      </p:sp>
      <p:sp>
        <p:nvSpPr>
          <p:cNvPr id="56334" name="Text Box 17"/>
          <p:cNvSpPr txBox="1">
            <a:spLocks noChangeArrowheads="1"/>
          </p:cNvSpPr>
          <p:nvPr/>
        </p:nvSpPr>
        <p:spPr bwMode="auto">
          <a:xfrm>
            <a:off x="1306513" y="5081588"/>
            <a:ext cx="2968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pitchFamily="34" charset="0"/>
                <a:ea typeface="ＭＳ Ｐゴシック" pitchFamily="34" charset="-128"/>
              </a:rPr>
              <a:t>0</a:t>
            </a:r>
          </a:p>
        </p:txBody>
      </p:sp>
      <p:sp>
        <p:nvSpPr>
          <p:cNvPr id="56335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09587"/>
            <a:ext cx="8162925" cy="1090613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z="2800" b="1" dirty="0" smtClean="0">
                <a:latin typeface="Albertus Extra Bold" charset="0"/>
                <a:ea typeface="ＭＳ Ｐゴシック" pitchFamily="34" charset="-128"/>
              </a:rPr>
              <a:t>Capacity analysis: </a:t>
            </a:r>
            <a:r>
              <a:rPr lang="en-US" altLang="en-US" sz="2800" dirty="0" smtClean="0">
                <a:ea typeface="ＭＳ Ｐゴシック" pitchFamily="34" charset="-128"/>
              </a:rPr>
              <a:t>Should a network be centralized or distributed?</a:t>
            </a: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56336" name="Text Placeholder 18"/>
          <p:cNvSpPr>
            <a:spLocks noGrp="1"/>
          </p:cNvSpPr>
          <p:nvPr>
            <p:ph type="body" sz="half" idx="4294967295"/>
          </p:nvPr>
        </p:nvSpPr>
        <p:spPr>
          <a:xfrm>
            <a:off x="0" y="6169025"/>
            <a:ext cx="6178550" cy="458788"/>
          </a:xfrm>
          <a:solidFill>
            <a:srgbClr val="CCFFFF"/>
          </a:solidFill>
          <a:ln>
            <a:solidFill>
              <a:srgbClr val="0000FF"/>
            </a:solidFill>
            <a:miter lim="800000"/>
            <a:headEnd/>
            <a:tailEnd/>
          </a:ln>
        </p:spPr>
        <p:txBody>
          <a:bodyPr lIns="92075" tIns="46038" rIns="92075" bIns="46038"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200" smtClean="0">
                <a:ea typeface="ＭＳ Ｐゴシック" pitchFamily="34" charset="-128"/>
              </a:rPr>
              <a:t>Capacity sizing and location are interdependent!</a:t>
            </a:r>
            <a:endParaRPr lang="en-US" altLang="en-US" sz="2400" smtClean="0">
              <a:ea typeface="ＭＳ Ｐゴシック" pitchFamily="34" charset="-128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6838950" y="2398713"/>
            <a:ext cx="2116138" cy="1344612"/>
            <a:chOff x="6838950" y="2398713"/>
            <a:chExt cx="2116138" cy="1344612"/>
          </a:xfrm>
        </p:grpSpPr>
        <p:sp>
          <p:nvSpPr>
            <p:cNvPr id="306186" name="Text Box 10"/>
            <p:cNvSpPr txBox="1">
              <a:spLocks noChangeArrowheads="1"/>
            </p:cNvSpPr>
            <p:nvPr/>
          </p:nvSpPr>
          <p:spPr bwMode="auto">
            <a:xfrm>
              <a:off x="7353300" y="2398713"/>
              <a:ext cx="1601788" cy="10795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>
                  <a:solidFill>
                    <a:srgbClr val="0800B0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Costs with </a:t>
              </a:r>
              <a:r>
                <a:rPr lang="en-US" sz="1600" b="1" i="1">
                  <a:solidFill>
                    <a:srgbClr val="0800B0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decreasing </a:t>
              </a:r>
            </a:p>
            <a:p>
              <a:pPr>
                <a:defRPr/>
              </a:pPr>
              <a:r>
                <a:rPr lang="en-US" sz="1600">
                  <a:solidFill>
                    <a:srgbClr val="0800B0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returns to scale (transportation)</a:t>
              </a:r>
            </a:p>
          </p:txBody>
        </p:sp>
        <p:sp>
          <p:nvSpPr>
            <p:cNvPr id="56345" name="Line 24"/>
            <p:cNvSpPr>
              <a:spLocks noChangeShapeType="1"/>
            </p:cNvSpPr>
            <p:nvPr/>
          </p:nvSpPr>
          <p:spPr bwMode="auto">
            <a:xfrm flipH="1">
              <a:off x="6838950" y="3505200"/>
              <a:ext cx="1547813" cy="238125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lg" len="med"/>
            </a:ln>
            <a:effectLst>
              <a:prstShdw prst="shdw17" dist="17961" dir="2700000">
                <a:srgbClr val="000099">
                  <a:alpha val="74997"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179388" y="3475038"/>
            <a:ext cx="1903412" cy="1568450"/>
            <a:chOff x="179388" y="3475038"/>
            <a:chExt cx="1903412" cy="1568450"/>
          </a:xfrm>
        </p:grpSpPr>
        <p:sp>
          <p:nvSpPr>
            <p:cNvPr id="306185" name="Text Box 9"/>
            <p:cNvSpPr txBox="1">
              <a:spLocks noChangeArrowheads="1"/>
            </p:cNvSpPr>
            <p:nvPr/>
          </p:nvSpPr>
          <p:spPr bwMode="auto">
            <a:xfrm>
              <a:off x="179388" y="3475038"/>
              <a:ext cx="1200150" cy="156845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rgbClr val="3366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smtClean="0">
                  <a:solidFill>
                    <a:srgbClr val="0800B0"/>
                  </a:solidFill>
                </a:rPr>
                <a:t>Costs with </a:t>
              </a:r>
              <a:r>
                <a:rPr lang="en-US" sz="1600" b="1" i="1" smtClean="0">
                  <a:solidFill>
                    <a:srgbClr val="0800B0"/>
                  </a:solidFill>
                </a:rPr>
                <a:t>increasing</a:t>
              </a:r>
              <a:r>
                <a:rPr lang="en-US" sz="1600" smtClean="0">
                  <a:solidFill>
                    <a:srgbClr val="0800B0"/>
                  </a:solidFill>
                </a:rPr>
                <a:t> returns </a:t>
              </a:r>
            </a:p>
            <a:p>
              <a:pPr eaLnBrk="1" hangingPunct="1">
                <a:defRPr/>
              </a:pPr>
              <a:r>
                <a:rPr lang="en-US" sz="1600" smtClean="0">
                  <a:solidFill>
                    <a:srgbClr val="0800B0"/>
                  </a:solidFill>
                </a:rPr>
                <a:t>to scale (capacity, inventory)</a:t>
              </a:r>
              <a:endParaRPr lang="en-US" sz="1000" smtClean="0">
                <a:solidFill>
                  <a:srgbClr val="0800B0"/>
                </a:solidFill>
              </a:endParaRPr>
            </a:p>
          </p:txBody>
        </p:sp>
        <p:cxnSp>
          <p:nvCxnSpPr>
            <p:cNvPr id="56343" name="Straight Arrow Connector 24"/>
            <p:cNvCxnSpPr>
              <a:cxnSpLocks noChangeShapeType="1"/>
              <a:stCxn id="306185" idx="3"/>
            </p:cNvCxnSpPr>
            <p:nvPr/>
          </p:nvCxnSpPr>
          <p:spPr bwMode="auto">
            <a:xfrm flipV="1">
              <a:off x="1379538" y="3822700"/>
              <a:ext cx="703262" cy="436563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arrow" w="med" len="med"/>
            </a:ln>
            <a:effectLst>
              <a:prstShdw prst="shdw17" dist="17961" dir="2700000">
                <a:srgbClr val="000099">
                  <a:alpha val="74997"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4899025" y="3227388"/>
            <a:ext cx="1641475" cy="862012"/>
            <a:chOff x="4899025" y="3227388"/>
            <a:chExt cx="1641475" cy="862013"/>
          </a:xfrm>
        </p:grpSpPr>
        <p:sp>
          <p:nvSpPr>
            <p:cNvPr id="56340" name="Text Box 11"/>
            <p:cNvSpPr txBox="1">
              <a:spLocks noChangeArrowheads="1"/>
            </p:cNvSpPr>
            <p:nvPr/>
          </p:nvSpPr>
          <p:spPr bwMode="auto">
            <a:xfrm>
              <a:off x="4899025" y="3227388"/>
              <a:ext cx="16414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rPr>
                <a:t>Total cost (sum)</a:t>
              </a:r>
            </a:p>
          </p:txBody>
        </p:sp>
        <p:cxnSp>
          <p:nvCxnSpPr>
            <p:cNvPr id="56341" name="Straight Arrow Connector 30"/>
            <p:cNvCxnSpPr>
              <a:cxnSpLocks noChangeShapeType="1"/>
              <a:stCxn id="56340" idx="2"/>
            </p:cNvCxnSpPr>
            <p:nvPr/>
          </p:nvCxnSpPr>
          <p:spPr bwMode="auto">
            <a:xfrm rot="5400000">
              <a:off x="5314951" y="3684588"/>
              <a:ext cx="525462" cy="284163"/>
            </a:xfrm>
            <a:prstGeom prst="straightConnector1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arrow" w="med" len="med"/>
            </a:ln>
            <a:effectLst>
              <a:prstShdw prst="shdw17" dist="17961" dir="2700000">
                <a:srgbClr val="000099">
                  <a:alpha val="74997"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1635163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>
                <a:ea typeface="ＭＳ Ｐゴシック" pitchFamily="34" charset="-128"/>
              </a:rPr>
              <a:t>Localization vs. Standardization</a:t>
            </a:r>
            <a:endParaRPr lang="en-US" altLang="en-US" smtClean="0">
              <a:ea typeface="ＭＳ Ｐゴシック" pitchFamily="34" charset="-128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Should resources and processes be the </a:t>
            </a:r>
            <a:r>
              <a:rPr lang="en-US" altLang="en-US" dirty="0" smtClean="0">
                <a:solidFill>
                  <a:srgbClr val="0800B0"/>
                </a:solidFill>
                <a:ea typeface="ＭＳ Ｐゴシック" pitchFamily="34" charset="-128"/>
              </a:rPr>
              <a:t>same</a:t>
            </a:r>
            <a:r>
              <a:rPr lang="en-US" altLang="en-US" dirty="0" smtClean="0">
                <a:ea typeface="ＭＳ Ｐゴシック" pitchFamily="34" charset="-128"/>
              </a:rPr>
              <a:t> at each location?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Or should they reflect characteristics of the </a:t>
            </a:r>
            <a:r>
              <a:rPr lang="en-US" altLang="en-US" dirty="0" smtClean="0">
                <a:solidFill>
                  <a:srgbClr val="0800B0"/>
                </a:solidFill>
                <a:ea typeface="ＭＳ Ｐゴシック" pitchFamily="34" charset="-128"/>
              </a:rPr>
              <a:t>local</a:t>
            </a:r>
            <a:r>
              <a:rPr lang="en-US" altLang="en-US" dirty="0" smtClean="0">
                <a:ea typeface="ＭＳ Ｐゴシック" pitchFamily="34" charset="-128"/>
              </a:rPr>
              <a:t> environment?</a:t>
            </a:r>
          </a:p>
        </p:txBody>
      </p:sp>
    </p:spTree>
    <p:extLst>
      <p:ext uri="{BB962C8B-B14F-4D97-AF65-F5344CB8AC3E}">
        <p14:creationId xmlns:p14="http://schemas.microsoft.com/office/powerpoint/2010/main" val="41286805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Benefits of Standardization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Economies of scale</a:t>
            </a:r>
            <a:r>
              <a:rPr lang="en-US" altLang="en-US" smtClean="0">
                <a:ea typeface="ＭＳ Ｐゴシック" pitchFamily="34" charset="-128"/>
              </a:rPr>
              <a:t> in development and implementation of production and service facilities</a:t>
            </a:r>
          </a:p>
          <a:p>
            <a:pPr eaLnBrk="1" hangingPunct="1"/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Economies of scale in</a:t>
            </a:r>
            <a:r>
              <a:rPr lang="en-US" altLang="en-US" smtClean="0">
                <a:ea typeface="ＭＳ Ｐゴシック" pitchFamily="34" charset="-128"/>
              </a:rPr>
              <a:t> equipment purchasing and other sourcing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The capacity of standardized facilities is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pooled, </a:t>
            </a:r>
            <a:r>
              <a:rPr lang="en-US" altLang="en-US" smtClean="0">
                <a:ea typeface="ＭＳ Ｐゴシック" pitchFamily="34" charset="-128"/>
              </a:rPr>
              <a:t>so demand can be shifted among them</a:t>
            </a:r>
          </a:p>
        </p:txBody>
      </p:sp>
    </p:spTree>
    <p:extLst>
      <p:ext uri="{BB962C8B-B14F-4D97-AF65-F5344CB8AC3E}">
        <p14:creationId xmlns:p14="http://schemas.microsoft.com/office/powerpoint/2010/main" val="1765703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>
                <a:ea typeface="ＭＳ Ｐゴシック" pitchFamily="34" charset="-128"/>
              </a:rPr>
              <a:t>Standardization Example: </a:t>
            </a:r>
            <a:br>
              <a:rPr lang="en-US" altLang="en-US" sz="4000" dirty="0" smtClean="0">
                <a:ea typeface="ＭＳ Ｐゴシック" pitchFamily="34" charset="-128"/>
              </a:rPr>
            </a:br>
            <a:r>
              <a:rPr lang="en-US" altLang="en-US" sz="4000" dirty="0" smtClean="0">
                <a:ea typeface="ＭＳ Ｐゴシック" pitchFamily="34" charset="-128"/>
              </a:rPr>
              <a:t>Intel</a:t>
            </a:r>
            <a:r>
              <a:rPr lang="ja-JP" altLang="en-US" sz="4000" dirty="0" smtClean="0"/>
              <a:t>’</a:t>
            </a:r>
            <a:r>
              <a:rPr lang="en-US" altLang="ja-JP" sz="4000" dirty="0" smtClean="0"/>
              <a:t>s </a:t>
            </a:r>
            <a:r>
              <a:rPr lang="ja-JP" altLang="en-US" sz="4000" dirty="0" smtClean="0"/>
              <a:t>“</a:t>
            </a:r>
            <a:r>
              <a:rPr lang="en-US" altLang="ja-JP" sz="4000" dirty="0" smtClean="0"/>
              <a:t>Copy Exactly</a:t>
            </a:r>
            <a:r>
              <a:rPr lang="ja-JP" altLang="en-US" sz="4000" dirty="0" smtClean="0"/>
              <a:t>”</a:t>
            </a:r>
            <a:endParaRPr lang="en-US" altLang="en-US" sz="4000" dirty="0" smtClean="0">
              <a:ea typeface="ＭＳ Ｐゴシック" pitchFamily="34" charset="-128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Everything is duplicated for each new plant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This includes process flow, equipment, suppliers, layout, training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For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high-volume factories</a:t>
            </a:r>
            <a:r>
              <a:rPr lang="en-US" altLang="en-US" smtClean="0">
                <a:ea typeface="ＭＳ Ｐゴシック" pitchFamily="34" charset="-128"/>
              </a:rPr>
              <a:t>, this enables fast implementation and increased revenues</a:t>
            </a:r>
          </a:p>
        </p:txBody>
      </p:sp>
    </p:spTree>
    <p:extLst>
      <p:ext uri="{BB962C8B-B14F-4D97-AF65-F5344CB8AC3E}">
        <p14:creationId xmlns:p14="http://schemas.microsoft.com/office/powerpoint/2010/main" val="37085487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Benefits of Localization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Customer preferences and regulations may require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customization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Supply chain requirements and opportunities may be different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Localization may lead to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innovations</a:t>
            </a:r>
            <a:r>
              <a:rPr lang="en-US" altLang="en-US" smtClean="0">
                <a:ea typeface="ＭＳ Ｐゴシック" pitchFamily="34" charset="-128"/>
              </a:rPr>
              <a:t> that improve the whole system</a:t>
            </a:r>
          </a:p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09398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>
                <a:ea typeface="ＭＳ Ｐゴシック" pitchFamily="34" charset="-128"/>
              </a:rPr>
              <a:t>When to produce locally in a    </a:t>
            </a:r>
            <a:br>
              <a:rPr lang="en-US" altLang="en-US" sz="4000" dirty="0" smtClean="0">
                <a:ea typeface="ＭＳ Ｐゴシック" pitchFamily="34" charset="-128"/>
              </a:rPr>
            </a:br>
            <a:r>
              <a:rPr lang="en-US" altLang="en-US" sz="4000" dirty="0" smtClean="0">
                <a:ea typeface="ＭＳ Ｐゴシック" pitchFamily="34" charset="-128"/>
              </a:rPr>
              <a:t>global network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Substantial local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market</a:t>
            </a:r>
          </a:p>
          <a:p>
            <a:pPr eaLnBrk="1" hangingPunct="1"/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Speed</a:t>
            </a:r>
            <a:r>
              <a:rPr lang="en-US" altLang="en-US" smtClean="0">
                <a:ea typeface="ＭＳ Ｐゴシック" pitchFamily="34" charset="-128"/>
              </a:rPr>
              <a:t> as competitive strategy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Transportation and tariff costs are high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High risk of currency exchange fluctuations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Demand with high volatility and large price differences</a:t>
            </a:r>
          </a:p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56548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Network Choices: </a:t>
            </a:r>
            <a:br>
              <a:rPr lang="en-US" sz="4000" dirty="0" smtClean="0"/>
            </a:br>
            <a:r>
              <a:rPr lang="en-US" sz="4000" dirty="0" smtClean="0"/>
              <a:t>Integrate of Separate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integration: choosing the number and type of possible allocations from resources to markets, which affect network flexibility</a:t>
            </a:r>
          </a:p>
          <a:p>
            <a:endParaRPr lang="en-US" dirty="0"/>
          </a:p>
          <a:p>
            <a:r>
              <a:rPr lang="en-US" dirty="0" smtClean="0"/>
              <a:t>Separate networks</a:t>
            </a:r>
          </a:p>
          <a:p>
            <a:r>
              <a:rPr lang="en-US" dirty="0" smtClean="0"/>
              <a:t>Integrated networks and network flexibility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0032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Network Choices: </a:t>
            </a:r>
            <a:br>
              <a:rPr lang="en-US" sz="4000" dirty="0" smtClean="0"/>
            </a:br>
            <a:r>
              <a:rPr lang="en-US" sz="4000" dirty="0" smtClean="0"/>
              <a:t>Integrate of Separate</a:t>
            </a:r>
            <a:endParaRPr lang="en-US" sz="40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617" y="1600200"/>
            <a:ext cx="601076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7214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Location, Flexibility and Lead-times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Lead-time</a:t>
            </a:r>
            <a:r>
              <a:rPr lang="en-US" altLang="en-US" smtClean="0">
                <a:ea typeface="ＭＳ Ｐゴシック" pitchFamily="34" charset="-128"/>
              </a:rPr>
              <a:t> consists of production time </a:t>
            </a:r>
            <a:r>
              <a:rPr lang="en-US" altLang="en-US" smtClean="0">
                <a:solidFill>
                  <a:srgbClr val="800000"/>
                </a:solidFill>
                <a:ea typeface="ＭＳ Ｐゴシック" pitchFamily="34" charset="-128"/>
              </a:rPr>
              <a:t>plus</a:t>
            </a:r>
            <a:r>
              <a:rPr lang="en-US" altLang="en-US" smtClean="0">
                <a:ea typeface="ＭＳ Ｐゴシック" pitchFamily="34" charset="-128"/>
              </a:rPr>
              <a:t> transportation time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mtClean="0">
                <a:ea typeface="ＭＳ Ｐゴシック" pitchFamily="34" charset="-128"/>
              </a:rPr>
              <a:t>Short transportation times (local capacity) allow for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postponement</a:t>
            </a:r>
            <a:r>
              <a:rPr lang="en-US" altLang="en-US" smtClean="0">
                <a:ea typeface="ＭＳ Ｐゴシック" pitchFamily="34" charset="-128"/>
              </a:rPr>
              <a:t> of production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mtClean="0">
                <a:ea typeface="ＭＳ Ｐゴシック" pitchFamily="34" charset="-128"/>
              </a:rPr>
              <a:t>If production lead-times are also short (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flexible capacity</a:t>
            </a:r>
            <a:r>
              <a:rPr lang="en-US" altLang="en-US" smtClean="0">
                <a:ea typeface="ＭＳ Ｐゴシック" pitchFamily="34" charset="-128"/>
              </a:rPr>
              <a:t>), production can be further postponed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mtClean="0">
                <a:ea typeface="ＭＳ Ｐゴシック" pitchFamily="34" charset="-128"/>
              </a:rPr>
              <a:t>Both types of postponement enable better </a:t>
            </a:r>
            <a:r>
              <a:rPr lang="en-US" altLang="en-US" smtClean="0">
                <a:solidFill>
                  <a:srgbClr val="800000"/>
                </a:solidFill>
                <a:ea typeface="ＭＳ Ｐゴシック" pitchFamily="34" charset="-128"/>
              </a:rPr>
              <a:t>matching of supply and demand</a:t>
            </a:r>
          </a:p>
        </p:txBody>
      </p:sp>
    </p:spTree>
    <p:extLst>
      <p:ext uri="{BB962C8B-B14F-4D97-AF65-F5344CB8AC3E}">
        <p14:creationId xmlns:p14="http://schemas.microsoft.com/office/powerpoint/2010/main" val="10315501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Offshoring and outsourcing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en-US" dirty="0" smtClean="0">
                <a:solidFill>
                  <a:srgbClr val="0800B0"/>
                </a:solidFill>
                <a:ea typeface="ＭＳ Ｐゴシック" pitchFamily="34" charset="-128"/>
              </a:rPr>
              <a:t>Outsourcing:</a:t>
            </a:r>
            <a:r>
              <a:rPr lang="en-US" altLang="en-US" dirty="0" smtClean="0">
                <a:ea typeface="ＭＳ Ｐゴシック" pitchFamily="34" charset="-128"/>
              </a:rPr>
              <a:t> supply by external party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dirty="0" smtClean="0">
                <a:solidFill>
                  <a:srgbClr val="0800B0"/>
                </a:solidFill>
                <a:ea typeface="ＭＳ Ｐゴシック" pitchFamily="34" charset="-128"/>
              </a:rPr>
              <a:t>Offshoring:</a:t>
            </a:r>
            <a:r>
              <a:rPr lang="en-US" altLang="en-US" dirty="0" smtClean="0">
                <a:ea typeface="ＭＳ Ｐゴシック" pitchFamily="34" charset="-128"/>
              </a:rPr>
              <a:t> locating operations abroad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dirty="0" smtClean="0">
                <a:ea typeface="ＭＳ Ｐゴシック" pitchFamily="34" charset="-128"/>
              </a:rPr>
              <a:t>Distinguish between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 sz="2000" dirty="0" smtClean="0">
                <a:solidFill>
                  <a:srgbClr val="0800B0"/>
                </a:solidFill>
                <a:ea typeface="ＭＳ Ｐゴシック" pitchFamily="34" charset="-128"/>
              </a:rPr>
              <a:t>Where</a:t>
            </a:r>
            <a:r>
              <a:rPr lang="en-US" altLang="en-US" sz="2000" dirty="0" smtClean="0">
                <a:ea typeface="ＭＳ Ｐゴシック" pitchFamily="34" charset="-128"/>
              </a:rPr>
              <a:t> an operation is performed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 sz="2000" dirty="0" smtClean="0">
                <a:solidFill>
                  <a:srgbClr val="0800B0"/>
                </a:solidFill>
                <a:ea typeface="ＭＳ Ｐゴシック" pitchFamily="34" charset="-128"/>
              </a:rPr>
              <a:t>Who </a:t>
            </a:r>
            <a:r>
              <a:rPr lang="en-US" altLang="en-US" sz="2000" dirty="0" smtClean="0">
                <a:ea typeface="ＭＳ Ｐゴシック" pitchFamily="34" charset="-128"/>
              </a:rPr>
              <a:t>owns the operation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982" y="3734934"/>
            <a:ext cx="4059382" cy="3123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2" y="4876800"/>
            <a:ext cx="4953000" cy="1793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8576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704263" cy="1090613"/>
          </a:xfrm>
        </p:spPr>
        <p:txBody>
          <a:bodyPr/>
          <a:lstStyle/>
          <a:p>
            <a:pPr eaLnBrk="1" hangingPunct="1"/>
            <a:r>
              <a:rPr lang="en-US" altLang="en-US" sz="3600" dirty="0" smtClean="0">
                <a:ea typeface="ＭＳ Ｐゴシック" pitchFamily="34" charset="-128"/>
              </a:rPr>
              <a:t>Offshoring Benefits</a:t>
            </a:r>
            <a:endParaRPr lang="en-US" altLang="en-US" dirty="0" smtClean="0">
              <a:ea typeface="ＭＳ Ｐゴシック" pitchFamily="34" charset="-128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Cost reduction</a:t>
            </a:r>
          </a:p>
          <a:p>
            <a:pPr lvl="1" eaLnBrk="1" hangingPunct="1"/>
            <a:r>
              <a:rPr lang="en-US" altLang="en-US" smtClean="0">
                <a:ea typeface="ＭＳ Ｐゴシック" pitchFamily="34" charset="-128"/>
              </a:rPr>
              <a:t>Labor</a:t>
            </a:r>
          </a:p>
          <a:p>
            <a:pPr lvl="1" eaLnBrk="1" hangingPunct="1"/>
            <a:r>
              <a:rPr lang="en-US" altLang="en-US" smtClean="0">
                <a:ea typeface="ＭＳ Ｐゴシック" pitchFamily="34" charset="-128"/>
              </a:rPr>
              <a:t>Direct costs of materials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Market opportunities</a:t>
            </a:r>
          </a:p>
          <a:p>
            <a:pPr eaLnBrk="1" hangingPunct="1"/>
            <a:r>
              <a:rPr lang="en-US" altLang="en-US" smtClean="0">
                <a:ea typeface="ＭＳ Ｐゴシック" pitchFamily="34" charset="-128"/>
              </a:rPr>
              <a:t>Lead-time reduction</a:t>
            </a:r>
          </a:p>
          <a:p>
            <a:pPr lvl="1" eaLnBrk="1" hangingPunct="1"/>
            <a:r>
              <a:rPr lang="en-US" altLang="en-US" smtClean="0">
                <a:ea typeface="ＭＳ Ｐゴシック" pitchFamily="34" charset="-128"/>
              </a:rPr>
              <a:t>Cheaper labor allows for more safety capacity</a:t>
            </a:r>
          </a:p>
          <a:p>
            <a:pPr lvl="1" eaLnBrk="1" hangingPunct="1"/>
            <a:r>
              <a:rPr lang="en-US" altLang="en-US" smtClean="0">
                <a:ea typeface="ＭＳ Ｐゴシック" pitchFamily="34" charset="-128"/>
              </a:rPr>
              <a:t>Time-to-market: cheaper and faster failures allow more chances to succeed</a:t>
            </a:r>
          </a:p>
          <a:p>
            <a:pPr eaLnBrk="1" hangingPunct="1"/>
            <a:endParaRPr lang="en-US" alt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3785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Offshoring Risks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Competition: low-cost strategy is easy to copy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Currency fluctuations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Political instability or uncertainty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Risk to intellectual property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Health, environment, corporate social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36417403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20700"/>
            <a:ext cx="8162925" cy="1090613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Operational Risks of Offshoring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912813" y="1892300"/>
            <a:ext cx="8110537" cy="4191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mtClean="0">
                <a:ea typeface="ＭＳ Ｐゴシック" pitchFamily="34" charset="-128"/>
              </a:rPr>
              <a:t>Additional costs</a:t>
            </a:r>
          </a:p>
          <a:p>
            <a:pPr lvl="1" eaLnBrk="1" hangingPunct="1">
              <a:defRPr/>
            </a:pPr>
            <a:r>
              <a:rPr lang="en-US" altLang="en-US" smtClean="0">
                <a:ea typeface="ＭＳ Ｐゴシック" pitchFamily="34" charset="-128"/>
              </a:rPr>
              <a:t>Tariffs, import taxes</a:t>
            </a:r>
          </a:p>
          <a:p>
            <a:pPr lvl="1" eaLnBrk="1" hangingPunct="1">
              <a:defRPr/>
            </a:pPr>
            <a:r>
              <a:rPr lang="en-US" altLang="en-US" smtClean="0">
                <a:ea typeface="ＭＳ Ｐゴシック" pitchFamily="34" charset="-128"/>
              </a:rPr>
              <a:t>Longer supply chains</a:t>
            </a:r>
          </a:p>
          <a:p>
            <a:pPr lvl="1" eaLnBrk="1" hangingPunct="1">
              <a:defRPr/>
            </a:pPr>
            <a:r>
              <a:rPr lang="en-US" altLang="en-US" smtClean="0">
                <a:ea typeface="ＭＳ Ｐゴシック" pitchFamily="34" charset="-128"/>
              </a:rPr>
              <a:t>Quality risks</a:t>
            </a:r>
          </a:p>
          <a:p>
            <a:pPr eaLnBrk="1" hangingPunct="1">
              <a:defRPr/>
            </a:pPr>
            <a:r>
              <a:rPr lang="en-US" altLang="en-US" smtClean="0">
                <a:ea typeface="ＭＳ Ｐゴシック" pitchFamily="34" charset="-128"/>
              </a:rPr>
              <a:t>Longer and more variable lead-times</a:t>
            </a:r>
          </a:p>
          <a:p>
            <a:pPr lvl="1" eaLnBrk="1" hangingPunct="1">
              <a:defRPr/>
            </a:pPr>
            <a:r>
              <a:rPr lang="en-US" altLang="en-US" smtClean="0">
                <a:ea typeface="ＭＳ Ｐゴシック" pitchFamily="34" charset="-128"/>
              </a:rPr>
              <a:t>Reduced market responsiveness</a:t>
            </a:r>
          </a:p>
          <a:p>
            <a:pPr lvl="1" eaLnBrk="1" hangingPunct="1">
              <a:defRPr/>
            </a:pPr>
            <a:r>
              <a:rPr lang="en-US" altLang="en-US" smtClean="0">
                <a:ea typeface="ＭＳ Ｐゴシック" pitchFamily="34" charset="-128"/>
              </a:rPr>
              <a:t>Increased safety inventories</a:t>
            </a:r>
          </a:p>
          <a:p>
            <a:pPr lvl="1" eaLnBrk="1" hangingPunct="1">
              <a:defRPr/>
            </a:pPr>
            <a:r>
              <a:rPr lang="en-US" altLang="en-US" smtClean="0">
                <a:ea typeface="ＭＳ Ｐゴシック" pitchFamily="34" charset="-128"/>
              </a:rPr>
              <a:t>Need for domestic backup source</a:t>
            </a:r>
          </a:p>
          <a:p>
            <a:pPr eaLnBrk="1" hangingPunct="1">
              <a:defRPr/>
            </a:pPr>
            <a:r>
              <a:rPr lang="en-US" altLang="en-US" smtClean="0">
                <a:ea typeface="ＭＳ Ｐゴシック" pitchFamily="34" charset="-128"/>
              </a:rPr>
              <a:t>Service risk: culture and language</a:t>
            </a:r>
          </a:p>
          <a:p>
            <a:pPr eaLnBrk="1" hangingPunct="1">
              <a:defRPr/>
            </a:pPr>
            <a:endParaRPr lang="en-US" alt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1479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General Rationale for Offshoring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050925" y="1989138"/>
            <a:ext cx="2295525" cy="582612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rPr>
              <a:t>Pro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4962525" y="1947863"/>
            <a:ext cx="2651125" cy="600075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rPr>
              <a:t>Con</a:t>
            </a:r>
          </a:p>
        </p:txBody>
      </p:sp>
      <p:sp>
        <p:nvSpPr>
          <p:cNvPr id="447495" name="Text Box 7"/>
          <p:cNvSpPr txBox="1">
            <a:spLocks noChangeArrowheads="1"/>
          </p:cNvSpPr>
          <p:nvPr/>
        </p:nvSpPr>
        <p:spPr bwMode="auto">
          <a:xfrm>
            <a:off x="584200" y="2830513"/>
            <a:ext cx="37369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4625" indent="-174625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Cost reductions</a:t>
            </a:r>
          </a:p>
          <a:p>
            <a:pPr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Proximity to local or new markets</a:t>
            </a:r>
          </a:p>
          <a:p>
            <a:pPr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Domestic labor market constraints</a:t>
            </a:r>
          </a:p>
          <a:p>
            <a:pPr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Operational hedge</a:t>
            </a:r>
          </a:p>
          <a:p>
            <a:pPr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Foreign trade barriers</a:t>
            </a:r>
          </a:p>
        </p:txBody>
      </p:sp>
      <p:sp>
        <p:nvSpPr>
          <p:cNvPr id="447496" name="Text Box 8"/>
          <p:cNvSpPr txBox="1">
            <a:spLocks noChangeArrowheads="1"/>
          </p:cNvSpPr>
          <p:nvPr/>
        </p:nvSpPr>
        <p:spPr bwMode="auto">
          <a:xfrm>
            <a:off x="4387850" y="2813050"/>
            <a:ext cx="4502150" cy="207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4625" indent="-174625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631825" indent="-174625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Transportation costs</a:t>
            </a:r>
          </a:p>
          <a:p>
            <a:pPr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Lead times</a:t>
            </a:r>
          </a:p>
          <a:p>
            <a:pPr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Risks</a:t>
            </a:r>
          </a:p>
          <a:p>
            <a:pPr lvl="1"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Quality, including health, environmental and CSR</a:t>
            </a:r>
          </a:p>
          <a:p>
            <a:pPr lvl="1"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Currency, IP, political, competitive</a:t>
            </a:r>
          </a:p>
          <a:p>
            <a:pPr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Domestic trade barriers</a:t>
            </a:r>
          </a:p>
          <a:p>
            <a:pPr eaLnBrk="1" hangingPunct="1">
              <a:buFontTx/>
              <a:buChar char="•"/>
            </a:pPr>
            <a:r>
              <a:rPr lang="en-US" altLang="en-US" sz="2200">
                <a:latin typeface="Arial" pitchFamily="34" charset="0"/>
                <a:ea typeface="ＭＳ Ｐゴシック" pitchFamily="34" charset="-128"/>
              </a:rPr>
              <a:t>Global operations</a:t>
            </a:r>
            <a:r>
              <a:rPr lang="ja-JP" altLang="en-US" sz="2200">
                <a:latin typeface="Arial" pitchFamily="34" charset="0"/>
              </a:rPr>
              <a:t>’</a:t>
            </a:r>
            <a:r>
              <a:rPr lang="en-US" altLang="ja-JP" sz="2200">
                <a:latin typeface="Arial" pitchFamily="34" charset="0"/>
              </a:rPr>
              <a:t> complexity and social implications </a:t>
            </a:r>
            <a:endParaRPr lang="en-US" altLang="en-US" sz="22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7591" name="Rectangle 10"/>
          <p:cNvSpPr>
            <a:spLocks noChangeArrowheads="1"/>
          </p:cNvSpPr>
          <p:nvPr/>
        </p:nvSpPr>
        <p:spPr bwMode="auto">
          <a:xfrm>
            <a:off x="474663" y="2743200"/>
            <a:ext cx="3759200" cy="38608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 type="none" w="lg" len="med"/>
          </a:ln>
          <a:effectLst>
            <a:prstShdw prst="shdw17" dist="17961" dir="2700000">
              <a:srgbClr val="000099">
                <a:alpha val="74997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7592" name="Rectangle 11"/>
          <p:cNvSpPr>
            <a:spLocks noChangeArrowheads="1"/>
          </p:cNvSpPr>
          <p:nvPr/>
        </p:nvSpPr>
        <p:spPr bwMode="auto">
          <a:xfrm>
            <a:off x="4389438" y="2760663"/>
            <a:ext cx="4352925" cy="38766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 type="none" w="lg" len="med"/>
          </a:ln>
          <a:effectLst>
            <a:prstShdw prst="shdw17" dist="17961" dir="2700000">
              <a:srgbClr val="000099">
                <a:alpha val="74997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61529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7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7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5" grpId="0"/>
      <p:bldP spid="44749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5131" y="-304800"/>
            <a:ext cx="8229600" cy="1600200"/>
          </a:xfrm>
        </p:spPr>
        <p:txBody>
          <a:bodyPr lIns="92075" tIns="46038" rIns="92075" bIns="46038"/>
          <a:lstStyle/>
          <a:p>
            <a:pPr eaLnBrk="1" hangingPunct="1"/>
            <a:r>
              <a:rPr lang="en-US" altLang="en-US" sz="3600" smtClean="0">
                <a:solidFill>
                  <a:srgbClr val="0800B0"/>
                </a:solidFill>
                <a:ea typeface="ＭＳ Ｐゴシック" pitchFamily="34" charset="-128"/>
              </a:rPr>
              <a:t>Survey: Reasons for Offshoring</a:t>
            </a:r>
            <a:endParaRPr lang="en-US" altLang="en-US" sz="1600" smtClean="0">
              <a:solidFill>
                <a:srgbClr val="0800B0"/>
              </a:solidFill>
              <a:ea typeface="ＭＳ Ｐゴシック" pitchFamily="34" charset="-128"/>
            </a:endParaRPr>
          </a:p>
        </p:txBody>
      </p:sp>
      <p:grpSp>
        <p:nvGrpSpPr>
          <p:cNvPr id="68611" name="Group 60"/>
          <p:cNvGrpSpPr>
            <a:grpSpLocks/>
          </p:cNvGrpSpPr>
          <p:nvPr/>
        </p:nvGrpSpPr>
        <p:grpSpPr bwMode="auto">
          <a:xfrm>
            <a:off x="5402263" y="2417763"/>
            <a:ext cx="1522412" cy="2687637"/>
            <a:chOff x="3403" y="1523"/>
            <a:chExt cx="959" cy="1693"/>
          </a:xfrm>
        </p:grpSpPr>
        <p:grpSp>
          <p:nvGrpSpPr>
            <p:cNvPr id="68639" name="Group 56"/>
            <p:cNvGrpSpPr>
              <a:grpSpLocks/>
            </p:cNvGrpSpPr>
            <p:nvPr/>
          </p:nvGrpSpPr>
          <p:grpSpPr bwMode="auto">
            <a:xfrm>
              <a:off x="3403" y="1683"/>
              <a:ext cx="720" cy="1533"/>
              <a:chOff x="2283" y="1662"/>
              <a:chExt cx="720" cy="1533"/>
            </a:xfrm>
          </p:grpSpPr>
          <p:sp>
            <p:nvSpPr>
              <p:cNvPr id="68641" name="Rectangle 10"/>
              <p:cNvSpPr>
                <a:spLocks noChangeArrowheads="1"/>
              </p:cNvSpPr>
              <p:nvPr/>
            </p:nvSpPr>
            <p:spPr bwMode="auto">
              <a:xfrm>
                <a:off x="2283" y="3107"/>
                <a:ext cx="248" cy="88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42" name="Rectangle 11"/>
              <p:cNvSpPr>
                <a:spLocks noChangeArrowheads="1"/>
              </p:cNvSpPr>
              <p:nvPr/>
            </p:nvSpPr>
            <p:spPr bwMode="auto">
              <a:xfrm>
                <a:off x="2283" y="2948"/>
                <a:ext cx="328" cy="87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43" name="Rectangle 12"/>
              <p:cNvSpPr>
                <a:spLocks noChangeArrowheads="1"/>
              </p:cNvSpPr>
              <p:nvPr/>
            </p:nvSpPr>
            <p:spPr bwMode="auto">
              <a:xfrm>
                <a:off x="2283" y="2788"/>
                <a:ext cx="344" cy="88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44" name="Rectangle 13"/>
              <p:cNvSpPr>
                <a:spLocks noChangeArrowheads="1"/>
              </p:cNvSpPr>
              <p:nvPr/>
            </p:nvSpPr>
            <p:spPr bwMode="auto">
              <a:xfrm>
                <a:off x="2283" y="2628"/>
                <a:ext cx="368" cy="88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45" name="Rectangle 14"/>
              <p:cNvSpPr>
                <a:spLocks noChangeArrowheads="1"/>
              </p:cNvSpPr>
              <p:nvPr/>
            </p:nvSpPr>
            <p:spPr bwMode="auto">
              <a:xfrm>
                <a:off x="2283" y="2468"/>
                <a:ext cx="472" cy="88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46" name="Rectangle 15"/>
              <p:cNvSpPr>
                <a:spLocks noChangeArrowheads="1"/>
              </p:cNvSpPr>
              <p:nvPr/>
            </p:nvSpPr>
            <p:spPr bwMode="auto">
              <a:xfrm>
                <a:off x="2283" y="2301"/>
                <a:ext cx="496" cy="95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47" name="Rectangle 16"/>
              <p:cNvSpPr>
                <a:spLocks noChangeArrowheads="1"/>
              </p:cNvSpPr>
              <p:nvPr/>
            </p:nvSpPr>
            <p:spPr bwMode="auto">
              <a:xfrm>
                <a:off x="2283" y="2141"/>
                <a:ext cx="512" cy="88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48" name="Rectangle 17"/>
              <p:cNvSpPr>
                <a:spLocks noChangeArrowheads="1"/>
              </p:cNvSpPr>
              <p:nvPr/>
            </p:nvSpPr>
            <p:spPr bwMode="auto">
              <a:xfrm>
                <a:off x="2283" y="1981"/>
                <a:ext cx="688" cy="88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49" name="Rectangle 18"/>
              <p:cNvSpPr>
                <a:spLocks noChangeArrowheads="1"/>
              </p:cNvSpPr>
              <p:nvPr/>
            </p:nvSpPr>
            <p:spPr bwMode="auto">
              <a:xfrm>
                <a:off x="2283" y="1821"/>
                <a:ext cx="704" cy="88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50" name="Rectangle 19"/>
              <p:cNvSpPr>
                <a:spLocks noChangeArrowheads="1"/>
              </p:cNvSpPr>
              <p:nvPr/>
            </p:nvSpPr>
            <p:spPr bwMode="auto">
              <a:xfrm>
                <a:off x="2283" y="1662"/>
                <a:ext cx="720" cy="87"/>
              </a:xfrm>
              <a:prstGeom prst="rect">
                <a:avLst/>
              </a:prstGeom>
              <a:solidFill>
                <a:srgbClr val="0000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200">
                  <a:latin typeface="Arial" pitchFamily="34" charset="0"/>
                  <a:ea typeface="ＭＳ Ｐゴシック" pitchFamily="34" charset="-128"/>
                </a:endParaRPr>
              </a:p>
            </p:txBody>
          </p:sp>
        </p:grpSp>
        <p:sp>
          <p:nvSpPr>
            <p:cNvPr id="68640" name="Rectangle 20"/>
            <p:cNvSpPr>
              <a:spLocks noChangeArrowheads="1"/>
            </p:cNvSpPr>
            <p:nvPr/>
          </p:nvSpPr>
          <p:spPr bwMode="auto">
            <a:xfrm>
              <a:off x="3403" y="1523"/>
              <a:ext cx="959" cy="88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>
                <a:latin typeface="Arial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68612" name="Line 21"/>
          <p:cNvSpPr>
            <a:spLocks noChangeShapeType="1"/>
          </p:cNvSpPr>
          <p:nvPr/>
        </p:nvSpPr>
        <p:spPr bwMode="auto">
          <a:xfrm>
            <a:off x="5386388" y="2338388"/>
            <a:ext cx="1587" cy="2801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8613" name="Group 59"/>
          <p:cNvGrpSpPr>
            <a:grpSpLocks/>
          </p:cNvGrpSpPr>
          <p:nvPr/>
        </p:nvGrpSpPr>
        <p:grpSpPr bwMode="auto">
          <a:xfrm>
            <a:off x="6038850" y="2406650"/>
            <a:ext cx="1535113" cy="2794000"/>
            <a:chOff x="3804" y="1516"/>
            <a:chExt cx="967" cy="1760"/>
          </a:xfrm>
        </p:grpSpPr>
        <p:sp>
          <p:nvSpPr>
            <p:cNvPr id="68627" name="Rectangle 38"/>
            <p:cNvSpPr>
              <a:spLocks noChangeArrowheads="1"/>
            </p:cNvSpPr>
            <p:nvPr/>
          </p:nvSpPr>
          <p:spPr bwMode="auto">
            <a:xfrm>
              <a:off x="3985" y="2461"/>
              <a:ext cx="25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rPr>
                <a:t>48%</a:t>
              </a:r>
              <a:endParaRPr lang="en-US" altLang="en-US" sz="1600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grpSp>
          <p:nvGrpSpPr>
            <p:cNvPr id="68628" name="Group 58"/>
            <p:cNvGrpSpPr>
              <a:grpSpLocks/>
            </p:cNvGrpSpPr>
            <p:nvPr/>
          </p:nvGrpSpPr>
          <p:grpSpPr bwMode="auto">
            <a:xfrm>
              <a:off x="3804" y="1516"/>
              <a:ext cx="967" cy="1760"/>
              <a:chOff x="2567" y="1505"/>
              <a:chExt cx="967" cy="1760"/>
            </a:xfrm>
          </p:grpSpPr>
          <p:sp>
            <p:nvSpPr>
              <p:cNvPr id="68629" name="Rectangle 34"/>
              <p:cNvSpPr>
                <a:spLocks noChangeArrowheads="1"/>
              </p:cNvSpPr>
              <p:nvPr/>
            </p:nvSpPr>
            <p:spPr bwMode="auto">
              <a:xfrm>
                <a:off x="2567" y="3111"/>
                <a:ext cx="25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800B0"/>
                    </a:solidFill>
                    <a:latin typeface="Arial" pitchFamily="34" charset="0"/>
                    <a:ea typeface="ＭＳ Ｐゴシック" pitchFamily="34" charset="-128"/>
                  </a:rPr>
                  <a:t>25%</a:t>
                </a:r>
                <a:endParaRPr lang="en-US" altLang="en-US" sz="1600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30" name="Rectangle 35"/>
              <p:cNvSpPr>
                <a:spLocks noChangeArrowheads="1"/>
              </p:cNvSpPr>
              <p:nvPr/>
            </p:nvSpPr>
            <p:spPr bwMode="auto">
              <a:xfrm>
                <a:off x="2647" y="2951"/>
                <a:ext cx="25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800B0"/>
                    </a:solidFill>
                    <a:latin typeface="Arial" pitchFamily="34" charset="0"/>
                    <a:ea typeface="ＭＳ Ｐゴシック" pitchFamily="34" charset="-128"/>
                  </a:rPr>
                  <a:t>33%</a:t>
                </a:r>
                <a:endParaRPr lang="en-US" altLang="en-US" sz="1600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31" name="Rectangle 36"/>
              <p:cNvSpPr>
                <a:spLocks noChangeArrowheads="1"/>
              </p:cNvSpPr>
              <p:nvPr/>
            </p:nvSpPr>
            <p:spPr bwMode="auto">
              <a:xfrm>
                <a:off x="2663" y="2791"/>
                <a:ext cx="25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800B0"/>
                    </a:solidFill>
                    <a:latin typeface="Arial" pitchFamily="34" charset="0"/>
                    <a:ea typeface="ＭＳ Ｐゴシック" pitchFamily="34" charset="-128"/>
                  </a:rPr>
                  <a:t>35%</a:t>
                </a:r>
                <a:endParaRPr lang="en-US" altLang="en-US" sz="1600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32" name="Rectangle 37"/>
              <p:cNvSpPr>
                <a:spLocks noChangeArrowheads="1"/>
              </p:cNvSpPr>
              <p:nvPr/>
            </p:nvSpPr>
            <p:spPr bwMode="auto">
              <a:xfrm>
                <a:off x="2686" y="2631"/>
                <a:ext cx="25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800B0"/>
                    </a:solidFill>
                    <a:latin typeface="Arial" pitchFamily="34" charset="0"/>
                    <a:ea typeface="ＭＳ Ｐゴシック" pitchFamily="34" charset="-128"/>
                  </a:rPr>
                  <a:t>37%</a:t>
                </a:r>
                <a:endParaRPr lang="en-US" altLang="en-US" sz="1600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33" name="Rectangle 39"/>
              <p:cNvSpPr>
                <a:spLocks noChangeArrowheads="1"/>
              </p:cNvSpPr>
              <p:nvPr/>
            </p:nvSpPr>
            <p:spPr bwMode="auto">
              <a:xfrm>
                <a:off x="2814" y="2304"/>
                <a:ext cx="25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800B0"/>
                    </a:solidFill>
                    <a:latin typeface="Arial" pitchFamily="34" charset="0"/>
                    <a:ea typeface="ＭＳ Ｐゴシック" pitchFamily="34" charset="-128"/>
                  </a:rPr>
                  <a:t>50%</a:t>
                </a:r>
                <a:endParaRPr lang="en-US" altLang="en-US" sz="1600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34" name="Rectangle 40"/>
              <p:cNvSpPr>
                <a:spLocks noChangeArrowheads="1"/>
              </p:cNvSpPr>
              <p:nvPr/>
            </p:nvSpPr>
            <p:spPr bwMode="auto">
              <a:xfrm>
                <a:off x="2830" y="2144"/>
                <a:ext cx="25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800B0"/>
                    </a:solidFill>
                    <a:latin typeface="Arial" pitchFamily="34" charset="0"/>
                    <a:ea typeface="ＭＳ Ｐゴシック" pitchFamily="34" charset="-128"/>
                  </a:rPr>
                  <a:t>52%</a:t>
                </a:r>
                <a:endParaRPr lang="en-US" altLang="en-US" sz="1600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35" name="Rectangle 41"/>
              <p:cNvSpPr>
                <a:spLocks noChangeArrowheads="1"/>
              </p:cNvSpPr>
              <p:nvPr/>
            </p:nvSpPr>
            <p:spPr bwMode="auto">
              <a:xfrm>
                <a:off x="3006" y="1984"/>
                <a:ext cx="25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800B0"/>
                    </a:solidFill>
                    <a:latin typeface="Arial" pitchFamily="34" charset="0"/>
                    <a:ea typeface="ＭＳ Ｐゴシック" pitchFamily="34" charset="-128"/>
                  </a:rPr>
                  <a:t>70%</a:t>
                </a:r>
                <a:endParaRPr lang="en-US" altLang="en-US" sz="1600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36" name="Rectangle 42"/>
              <p:cNvSpPr>
                <a:spLocks noChangeArrowheads="1"/>
              </p:cNvSpPr>
              <p:nvPr/>
            </p:nvSpPr>
            <p:spPr bwMode="auto">
              <a:xfrm>
                <a:off x="3022" y="1825"/>
                <a:ext cx="25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800B0"/>
                    </a:solidFill>
                    <a:latin typeface="Arial" pitchFamily="34" charset="0"/>
                    <a:ea typeface="ＭＳ Ｐゴシック" pitchFamily="34" charset="-128"/>
                  </a:rPr>
                  <a:t>71%</a:t>
                </a:r>
                <a:endParaRPr lang="en-US" altLang="en-US" sz="1600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37" name="Rectangle 43"/>
              <p:cNvSpPr>
                <a:spLocks noChangeArrowheads="1"/>
              </p:cNvSpPr>
              <p:nvPr/>
            </p:nvSpPr>
            <p:spPr bwMode="auto">
              <a:xfrm>
                <a:off x="3038" y="1665"/>
                <a:ext cx="25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800B0"/>
                    </a:solidFill>
                    <a:latin typeface="Arial" pitchFamily="34" charset="0"/>
                    <a:ea typeface="ＭＳ Ｐゴシック" pitchFamily="34" charset="-128"/>
                  </a:rPr>
                  <a:t>73%</a:t>
                </a:r>
                <a:endParaRPr lang="en-US" altLang="en-US" sz="1600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68638" name="Rectangle 44"/>
              <p:cNvSpPr>
                <a:spLocks noChangeArrowheads="1"/>
              </p:cNvSpPr>
              <p:nvPr/>
            </p:nvSpPr>
            <p:spPr bwMode="auto">
              <a:xfrm>
                <a:off x="3278" y="1505"/>
                <a:ext cx="25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800B0"/>
                    </a:solidFill>
                    <a:latin typeface="Arial" pitchFamily="34" charset="0"/>
                    <a:ea typeface="ＭＳ Ｐゴシック" pitchFamily="34" charset="-128"/>
                  </a:rPr>
                  <a:t>97%</a:t>
                </a:r>
                <a:endParaRPr lang="en-US" altLang="en-US" sz="1600">
                  <a:solidFill>
                    <a:srgbClr val="0800B0"/>
                  </a:solidFill>
                  <a:latin typeface="Arial" pitchFamily="34" charset="0"/>
                  <a:ea typeface="ＭＳ Ｐゴシック" pitchFamily="34" charset="-128"/>
                </a:endParaRPr>
              </a:p>
            </p:txBody>
          </p:sp>
        </p:grpSp>
      </p:grpSp>
      <p:sp>
        <p:nvSpPr>
          <p:cNvPr id="68614" name="Rectangle 45"/>
          <p:cNvSpPr>
            <a:spLocks noChangeArrowheads="1"/>
          </p:cNvSpPr>
          <p:nvPr/>
        </p:nvSpPr>
        <p:spPr bwMode="auto">
          <a:xfrm>
            <a:off x="3111500" y="4938713"/>
            <a:ext cx="2247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Access to new markets</a:t>
            </a:r>
            <a:endParaRPr lang="en-US" altLang="en-US" sz="16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8615" name="Rectangle 46"/>
          <p:cNvSpPr>
            <a:spLocks noChangeArrowheads="1"/>
          </p:cNvSpPr>
          <p:nvPr/>
        </p:nvSpPr>
        <p:spPr bwMode="auto">
          <a:xfrm>
            <a:off x="3441700" y="4684713"/>
            <a:ext cx="1930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System redundancy</a:t>
            </a:r>
            <a:endParaRPr lang="en-US" altLang="en-US" sz="16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8616" name="Rectangle 47"/>
          <p:cNvSpPr>
            <a:spLocks noChangeArrowheads="1"/>
          </p:cNvSpPr>
          <p:nvPr/>
        </p:nvSpPr>
        <p:spPr bwMode="auto">
          <a:xfrm>
            <a:off x="2784475" y="4430713"/>
            <a:ext cx="25638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Increased speed to market</a:t>
            </a:r>
            <a:endParaRPr lang="en-US" altLang="en-US" sz="16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8617" name="Rectangle 48"/>
          <p:cNvSpPr>
            <a:spLocks noChangeArrowheads="1"/>
          </p:cNvSpPr>
          <p:nvPr/>
        </p:nvSpPr>
        <p:spPr bwMode="auto">
          <a:xfrm>
            <a:off x="2286000" y="4176713"/>
            <a:ext cx="3036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Changing the rules of the game</a:t>
            </a:r>
            <a:endParaRPr lang="en-US" altLang="en-US" sz="16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8618" name="Rectangle 49"/>
          <p:cNvSpPr>
            <a:spLocks noChangeArrowheads="1"/>
          </p:cNvSpPr>
          <p:nvPr/>
        </p:nvSpPr>
        <p:spPr bwMode="auto">
          <a:xfrm>
            <a:off x="2735263" y="3924300"/>
            <a:ext cx="26431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Business process redesign</a:t>
            </a:r>
            <a:endParaRPr lang="en-US" altLang="en-US" sz="16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8619" name="Rectangle 50"/>
          <p:cNvSpPr>
            <a:spLocks noChangeArrowheads="1"/>
          </p:cNvSpPr>
          <p:nvPr/>
        </p:nvSpPr>
        <p:spPr bwMode="auto">
          <a:xfrm>
            <a:off x="2833688" y="3657600"/>
            <a:ext cx="25415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Improved levels of service</a:t>
            </a:r>
            <a:endParaRPr lang="en-US" altLang="en-US" sz="16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8620" name="Rectangle 51"/>
          <p:cNvSpPr>
            <a:spLocks noChangeArrowheads="1"/>
          </p:cNvSpPr>
          <p:nvPr/>
        </p:nvSpPr>
        <p:spPr bwMode="auto">
          <a:xfrm>
            <a:off x="3711575" y="3403600"/>
            <a:ext cx="16367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Industry practice</a:t>
            </a:r>
            <a:endParaRPr lang="en-US" altLang="en-US" sz="16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8621" name="Rectangle 52"/>
          <p:cNvSpPr>
            <a:spLocks noChangeArrowheads="1"/>
          </p:cNvSpPr>
          <p:nvPr/>
        </p:nvSpPr>
        <p:spPr bwMode="auto">
          <a:xfrm>
            <a:off x="2473325" y="3149600"/>
            <a:ext cx="28797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Access to qualified personnel</a:t>
            </a:r>
            <a:endParaRPr lang="en-US" altLang="en-US" sz="16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8622" name="Rectangle 53"/>
          <p:cNvSpPr>
            <a:spLocks noChangeArrowheads="1"/>
          </p:cNvSpPr>
          <p:nvPr/>
        </p:nvSpPr>
        <p:spPr bwMode="auto">
          <a:xfrm>
            <a:off x="3300413" y="2879725"/>
            <a:ext cx="20780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Competitive pressure</a:t>
            </a:r>
            <a:endParaRPr lang="en-US" altLang="en-US" sz="16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8623" name="Rectangle 54"/>
          <p:cNvSpPr>
            <a:spLocks noChangeArrowheads="1"/>
          </p:cNvSpPr>
          <p:nvPr/>
        </p:nvSpPr>
        <p:spPr bwMode="auto">
          <a:xfrm>
            <a:off x="3836988" y="2625725"/>
            <a:ext cx="15589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Growth strategy</a:t>
            </a:r>
            <a:endParaRPr lang="en-US" altLang="en-US" sz="16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8624" name="Rectangle 55"/>
          <p:cNvSpPr>
            <a:spLocks noChangeArrowheads="1"/>
          </p:cNvSpPr>
          <p:nvPr/>
        </p:nvSpPr>
        <p:spPr bwMode="auto">
          <a:xfrm>
            <a:off x="3929063" y="2371725"/>
            <a:ext cx="14335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Cost reduction</a:t>
            </a:r>
            <a:endParaRPr lang="en-US" altLang="en-US" sz="1600">
              <a:solidFill>
                <a:srgbClr val="0800B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8625" name="Rectangle 7"/>
          <p:cNvSpPr>
            <a:spLocks noChangeArrowheads="1"/>
          </p:cNvSpPr>
          <p:nvPr/>
        </p:nvSpPr>
        <p:spPr bwMode="auto">
          <a:xfrm>
            <a:off x="498475" y="5681663"/>
            <a:ext cx="77263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800B0"/>
                </a:solidFill>
                <a:latin typeface="Arial" pitchFamily="34" charset="0"/>
                <a:ea typeface="ＭＳ Ｐゴシック" pitchFamily="34" charset="-128"/>
              </a:rPr>
              <a:t>The percentage of 2006 survey participants that cite the goals listed as a reason for offshoring.</a:t>
            </a:r>
          </a:p>
        </p:txBody>
      </p:sp>
      <p:sp>
        <p:nvSpPr>
          <p:cNvPr id="68626" name="Rectangle 62"/>
          <p:cNvSpPr>
            <a:spLocks noChangeArrowheads="1"/>
          </p:cNvSpPr>
          <p:nvPr/>
        </p:nvSpPr>
        <p:spPr bwMode="auto">
          <a:xfrm>
            <a:off x="896938" y="2065338"/>
            <a:ext cx="7400925" cy="34718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 type="none" w="lg" len="med"/>
          </a:ln>
          <a:effectLst>
            <a:prstShdw prst="shdw17" dist="17961" dir="2700000">
              <a:srgbClr val="000099">
                <a:alpha val="74997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2542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>
                <a:ea typeface="ＭＳ Ｐゴシック" pitchFamily="34" charset="-128"/>
              </a:rPr>
              <a:t>Summary and connections…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558800" y="1922463"/>
            <a:ext cx="8585200" cy="4208462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en-US" i="1" smtClean="0">
                <a:solidFill>
                  <a:srgbClr val="0800B0"/>
                </a:solidFill>
                <a:ea typeface="ＭＳ Ｐゴシック" pitchFamily="34" charset="-128"/>
              </a:rPr>
              <a:t>Integrate</a:t>
            </a:r>
            <a:r>
              <a:rPr lang="en-US" altLang="en-US" smtClean="0">
                <a:ea typeface="ＭＳ Ｐゴシック" pitchFamily="34" charset="-128"/>
              </a:rPr>
              <a:t> location with other aspects of operations strategy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en-US" smtClean="0">
                <a:ea typeface="ＭＳ Ｐゴシック" pitchFamily="34" charset="-128"/>
              </a:rPr>
              <a:t>Use location analysis to </a:t>
            </a:r>
            <a:r>
              <a:rPr lang="en-US" altLang="en-US" smtClean="0">
                <a:solidFill>
                  <a:srgbClr val="0800B0"/>
                </a:solidFill>
                <a:ea typeface="ＭＳ Ｐゴシック" pitchFamily="34" charset="-128"/>
              </a:rPr>
              <a:t>quantify</a:t>
            </a:r>
            <a:r>
              <a:rPr lang="en-US" altLang="en-US" smtClean="0">
                <a:ea typeface="ＭＳ Ｐゴシック" pitchFamily="34" charset="-128"/>
              </a:rPr>
              <a:t> measures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en-US" smtClean="0">
                <a:ea typeface="ＭＳ Ｐゴシック" pitchFamily="34" charset="-128"/>
              </a:rPr>
              <a:t>Consider costs </a:t>
            </a:r>
            <a:r>
              <a:rPr lang="en-US" altLang="en-US" i="1" smtClean="0">
                <a:solidFill>
                  <a:srgbClr val="800000"/>
                </a:solidFill>
                <a:ea typeface="ＭＳ Ｐゴシック" pitchFamily="34" charset="-128"/>
              </a:rPr>
              <a:t>and</a:t>
            </a:r>
            <a:r>
              <a:rPr lang="en-US" altLang="en-US" smtClean="0">
                <a:solidFill>
                  <a:srgbClr val="800000"/>
                </a:solidFill>
                <a:ea typeface="ＭＳ Ｐゴシック" pitchFamily="34" charset="-128"/>
              </a:rPr>
              <a:t> </a:t>
            </a:r>
            <a:r>
              <a:rPr lang="en-US" altLang="en-US" smtClean="0">
                <a:ea typeface="ＭＳ Ｐゴシック" pitchFamily="34" charset="-128"/>
              </a:rPr>
              <a:t>revenues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en-US" i="1" smtClean="0">
                <a:solidFill>
                  <a:srgbClr val="0800B0"/>
                </a:solidFill>
                <a:ea typeface="ＭＳ Ｐゴシック" pitchFamily="34" charset="-128"/>
              </a:rPr>
              <a:t>Flexibility</a:t>
            </a:r>
            <a:r>
              <a:rPr lang="en-US" altLang="en-US" smtClean="0">
                <a:ea typeface="ＭＳ Ｐゴシック" pitchFamily="34" charset="-128"/>
              </a:rPr>
              <a:t> is valuable in global networks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en-US" smtClean="0">
                <a:ea typeface="ＭＳ Ｐゴシック" pitchFamily="34" charset="-128"/>
              </a:rPr>
              <a:t>Strategies should be </a:t>
            </a:r>
            <a:r>
              <a:rPr lang="en-US" altLang="en-US" i="1" smtClean="0">
                <a:solidFill>
                  <a:srgbClr val="0800B0"/>
                </a:solidFill>
                <a:ea typeface="ＭＳ Ｐゴシック" pitchFamily="34" charset="-128"/>
              </a:rPr>
              <a:t>tailored</a:t>
            </a:r>
            <a:r>
              <a:rPr lang="en-US" altLang="en-US" smtClean="0">
                <a:ea typeface="ＭＳ Ｐゴシック" pitchFamily="34" charset="-128"/>
              </a:rPr>
              <a:t> to product, industry and market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13103799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21744</TotalTime>
  <Words>1764</Words>
  <Application>Microsoft Office PowerPoint</Application>
  <PresentationFormat>On-screen Show (4:3)</PresentationFormat>
  <Paragraphs>353</Paragraphs>
  <Slides>52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6" baseType="lpstr">
      <vt:lpstr>ＭＳ Ｐゴシック</vt:lpstr>
      <vt:lpstr>Albertus Extra Bold</vt:lpstr>
      <vt:lpstr>Arial</vt:lpstr>
      <vt:lpstr>Calibri</vt:lpstr>
      <vt:lpstr>Century Gothic</vt:lpstr>
      <vt:lpstr>Courier New</vt:lpstr>
      <vt:lpstr>Helvetica</vt:lpstr>
      <vt:lpstr>HGｺﾞｼｯｸM</vt:lpstr>
      <vt:lpstr>HGS明朝E</vt:lpstr>
      <vt:lpstr>Palatino Linotype</vt:lpstr>
      <vt:lpstr>Times New Roman</vt:lpstr>
      <vt:lpstr>Wingdings</vt:lpstr>
      <vt:lpstr>Executive</vt:lpstr>
      <vt:lpstr>Document</vt:lpstr>
      <vt:lpstr>OSM 419 – Operations Strategy</vt:lpstr>
      <vt:lpstr> Globalization</vt:lpstr>
      <vt:lpstr>Why firms globalize their operations?</vt:lpstr>
      <vt:lpstr>Globalization and Supply</vt:lpstr>
      <vt:lpstr>Globalization and Technology</vt:lpstr>
      <vt:lpstr>Globalization and Markets</vt:lpstr>
      <vt:lpstr>PowerPoint Presentation</vt:lpstr>
      <vt:lpstr>PowerPoint Presentation</vt:lpstr>
      <vt:lpstr>Globalization, Macroeconomic Non-market Factors</vt:lpstr>
      <vt:lpstr>Location decision examples</vt:lpstr>
      <vt:lpstr>Strategic Framework for Location Decisions</vt:lpstr>
      <vt:lpstr>Strategic Role of Location</vt:lpstr>
      <vt:lpstr>Global Assessment</vt:lpstr>
      <vt:lpstr>Country Segmentation: Rank attractiveness</vt:lpstr>
      <vt:lpstr>Total Landed Cost Calculations</vt:lpstr>
      <vt:lpstr>Total Landed Cost</vt:lpstr>
      <vt:lpstr>Example: network with offshore plant and domestic distribution center (DC)</vt:lpstr>
      <vt:lpstr>Total Landed Cost</vt:lpstr>
      <vt:lpstr>Types of Inventory</vt:lpstr>
      <vt:lpstr>Types of Inventory</vt:lpstr>
      <vt:lpstr>Cycle Inventory</vt:lpstr>
      <vt:lpstr>Pipeline Inventory</vt:lpstr>
      <vt:lpstr>Estimating Inventory Levels</vt:lpstr>
      <vt:lpstr>Estimating Inventory Levels</vt:lpstr>
      <vt:lpstr>Estimating Inventory Levels</vt:lpstr>
      <vt:lpstr>Service-Location Tradeoff</vt:lpstr>
      <vt:lpstr>TLC evaluation and  Dynamic Updating </vt:lpstr>
      <vt:lpstr>Checklist of factors in  location decisions</vt:lpstr>
      <vt:lpstr>Location Decisions in Practice</vt:lpstr>
      <vt:lpstr>Geographical - Spatial Location Analysis</vt:lpstr>
      <vt:lpstr>Capacity Location: Spatial analysis: US product distribution for a major appliance manufacturer: Customer Density</vt:lpstr>
      <vt:lpstr>Network Analysis</vt:lpstr>
      <vt:lpstr>Centralization vs. Distribution</vt:lpstr>
      <vt:lpstr>Benefits of Centralization</vt:lpstr>
      <vt:lpstr>Benefits of Distribution</vt:lpstr>
      <vt:lpstr>Outbound Transportation Economics</vt:lpstr>
      <vt:lpstr>Capacity analysis: Should a network be centralized or distributed?</vt:lpstr>
      <vt:lpstr>Localization vs. Standardization</vt:lpstr>
      <vt:lpstr>Benefits of Standardization</vt:lpstr>
      <vt:lpstr>Standardization Example:  Intel’s “Copy Exactly”</vt:lpstr>
      <vt:lpstr>Benefits of Localization</vt:lpstr>
      <vt:lpstr>When to produce locally in a     global network</vt:lpstr>
      <vt:lpstr>Global Network Choices:  Integrate of Separate</vt:lpstr>
      <vt:lpstr>Global Network Choices:  Integrate of Separate</vt:lpstr>
      <vt:lpstr>Location, Flexibility and Lead-times</vt:lpstr>
      <vt:lpstr>Offshoring and outsourcing</vt:lpstr>
      <vt:lpstr>Offshoring Benefits</vt:lpstr>
      <vt:lpstr>Offshoring Risks</vt:lpstr>
      <vt:lpstr>Operational Risks of Offshoring</vt:lpstr>
      <vt:lpstr>General Rationale for Offshoring</vt:lpstr>
      <vt:lpstr>Survey: Reasons for Offshoring</vt:lpstr>
      <vt:lpstr>Summary and connections…</vt:lpstr>
    </vt:vector>
  </TitlesOfParts>
  <Company>Cleveland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OSM 419 – Operations Strategy</dc:title>
  <dc:creator>Cleveland State University</dc:creator>
  <cp:lastModifiedBy>Cigdem  Ataseven</cp:lastModifiedBy>
  <cp:revision>108</cp:revision>
  <cp:lastPrinted>2016-10-12T16:17:15Z</cp:lastPrinted>
  <dcterms:created xsi:type="dcterms:W3CDTF">2016-08-31T16:27:08Z</dcterms:created>
  <dcterms:modified xsi:type="dcterms:W3CDTF">2018-10-11T02:30:31Z</dcterms:modified>
</cp:coreProperties>
</file>